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tags/tag22.xml" ContentType="application/vnd.openxmlformats-officedocument.presentationml.tags+xml"/>
  <Override PartName="/ppt/notesSlides/notesSlide13.xml" ContentType="application/vnd.openxmlformats-officedocument.presentationml.notesSlide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ppt/tags/tag24.xml" ContentType="application/vnd.openxmlformats-officedocument.presentationml.tags+xml"/>
  <Override PartName="/ppt/notesSlides/notesSlide15.xml" ContentType="application/vnd.openxmlformats-officedocument.presentationml.notesSlide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tags/tag26.xml" ContentType="application/vnd.openxmlformats-officedocument.presentationml.tags+xml"/>
  <Override PartName="/ppt/notesSlides/notesSlide17.xml" ContentType="application/vnd.openxmlformats-officedocument.presentationml.notesSlide+xml"/>
  <Override PartName="/ppt/tags/tag27.xml" ContentType="application/vnd.openxmlformats-officedocument.presentationml.tags+xml"/>
  <Override PartName="/ppt/notesSlides/notesSlide18.xml" ContentType="application/vnd.openxmlformats-officedocument.presentationml.notesSlide+xml"/>
  <Override PartName="/ppt/tags/tag28.xml" ContentType="application/vnd.openxmlformats-officedocument.presentationml.tags+xml"/>
  <Override PartName="/ppt/notesSlides/notesSlide19.xml" ContentType="application/vnd.openxmlformats-officedocument.presentationml.notesSlide+xml"/>
  <Override PartName="/ppt/tags/tag29.xml" ContentType="application/vnd.openxmlformats-officedocument.presentationml.tags+xml"/>
  <Override PartName="/ppt/notesSlides/notesSlide20.xml" ContentType="application/vnd.openxmlformats-officedocument.presentationml.notesSlide+xml"/>
  <Override PartName="/ppt/tags/tag30.xml" ContentType="application/vnd.openxmlformats-officedocument.presentationml.tags+xml"/>
  <Override PartName="/ppt/notesSlides/notesSlide21.xml" ContentType="application/vnd.openxmlformats-officedocument.presentationml.notesSlide+xml"/>
  <Override PartName="/ppt/tags/tag31.xml" ContentType="application/vnd.openxmlformats-officedocument.presentationml.tags+xml"/>
  <Override PartName="/ppt/notesSlides/notesSlide22.xml" ContentType="application/vnd.openxmlformats-officedocument.presentationml.notesSlide+xml"/>
  <Override PartName="/ppt/tags/tag32.xml" ContentType="application/vnd.openxmlformats-officedocument.presentationml.tags+xml"/>
  <Override PartName="/ppt/notesSlides/notesSlide23.xml" ContentType="application/vnd.openxmlformats-officedocument.presentationml.notesSlide+xml"/>
  <Override PartName="/ppt/tags/tag33.xml" ContentType="application/vnd.openxmlformats-officedocument.presentationml.tags+xml"/>
  <Override PartName="/ppt/notesSlides/notesSlide24.xml" ContentType="application/vnd.openxmlformats-officedocument.presentationml.notesSlide+xml"/>
  <Override PartName="/ppt/tags/tag34.xml" ContentType="application/vnd.openxmlformats-officedocument.presentationml.tags+xml"/>
  <Override PartName="/ppt/notesSlides/notesSlide25.xml" ContentType="application/vnd.openxmlformats-officedocument.presentationml.notesSlide+xml"/>
  <Override PartName="/ppt/tags/tag35.xml" ContentType="application/vnd.openxmlformats-officedocument.presentationml.tags+xml"/>
  <Override PartName="/ppt/notesSlides/notesSlide26.xml" ContentType="application/vnd.openxmlformats-officedocument.presentationml.notesSlide+xml"/>
  <Override PartName="/ppt/tags/tag36.xml" ContentType="application/vnd.openxmlformats-officedocument.presentationml.tags+xml"/>
  <Override PartName="/ppt/notesSlides/notesSlide27.xml" ContentType="application/vnd.openxmlformats-officedocument.presentationml.notesSlide+xml"/>
  <Override PartName="/ppt/tags/tag37.xml" ContentType="application/vnd.openxmlformats-officedocument.presentationml.tags+xml"/>
  <Override PartName="/ppt/notesSlides/notesSlide28.xml" ContentType="application/vnd.openxmlformats-officedocument.presentationml.notesSlide+xml"/>
  <Override PartName="/ppt/tags/tag38.xml" ContentType="application/vnd.openxmlformats-officedocument.presentationml.tags+xml"/>
  <Override PartName="/ppt/notesSlides/notesSlide29.xml" ContentType="application/vnd.openxmlformats-officedocument.presentationml.notesSlide+xml"/>
  <Override PartName="/ppt/tags/tag39.xml" ContentType="application/vnd.openxmlformats-officedocument.presentationml.tags+xml"/>
  <Override PartName="/ppt/notesSlides/notesSlide30.xml" ContentType="application/vnd.openxmlformats-officedocument.presentationml.notesSlide+xml"/>
  <Override PartName="/ppt/tags/tag40.xml" ContentType="application/vnd.openxmlformats-officedocument.presentationml.tags+xml"/>
  <Override PartName="/ppt/notesSlides/notesSlide31.xml" ContentType="application/vnd.openxmlformats-officedocument.presentationml.notesSlide+xml"/>
  <Override PartName="/ppt/tags/tag41.xml" ContentType="application/vnd.openxmlformats-officedocument.presentationml.tags+xml"/>
  <Override PartName="/ppt/notesSlides/notesSlide32.xml" ContentType="application/vnd.openxmlformats-officedocument.presentationml.notesSlide+xml"/>
  <Override PartName="/ppt/tags/tag42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5"/>
  </p:notesMasterIdLst>
  <p:sldIdLst>
    <p:sldId id="256" r:id="rId2"/>
    <p:sldId id="474" r:id="rId3"/>
    <p:sldId id="476" r:id="rId4"/>
    <p:sldId id="477" r:id="rId5"/>
    <p:sldId id="478" r:id="rId6"/>
    <p:sldId id="479" r:id="rId7"/>
    <p:sldId id="480" r:id="rId8"/>
    <p:sldId id="481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499" r:id="rId26"/>
    <p:sldId id="500" r:id="rId27"/>
    <p:sldId id="501" r:id="rId28"/>
    <p:sldId id="502" r:id="rId29"/>
    <p:sldId id="503" r:id="rId30"/>
    <p:sldId id="504" r:id="rId31"/>
    <p:sldId id="505" r:id="rId32"/>
    <p:sldId id="506" r:id="rId33"/>
    <p:sldId id="507" r:id="rId34"/>
  </p:sldIdLst>
  <p:sldSz cx="9144000" cy="6858000" type="screen4x3"/>
  <p:notesSz cx="6858000" cy="9144000"/>
  <p:custDataLst>
    <p:tags r:id="rId3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69634" autoAdjust="0"/>
  </p:normalViewPr>
  <p:slideViewPr>
    <p:cSldViewPr>
      <p:cViewPr varScale="1">
        <p:scale>
          <a:sx n="48" d="100"/>
          <a:sy n="48" d="100"/>
        </p:scale>
        <p:origin x="1800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96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46.wmf"/><Relationship Id="rId7" Type="http://schemas.openxmlformats.org/officeDocument/2006/relationships/image" Target="../media/image50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49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32.wmf"/><Relationship Id="rId1" Type="http://schemas.openxmlformats.org/officeDocument/2006/relationships/image" Target="../media/image5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5" Type="http://schemas.openxmlformats.org/officeDocument/2006/relationships/image" Target="../media/image53.wmf"/><Relationship Id="rId4" Type="http://schemas.openxmlformats.org/officeDocument/2006/relationships/image" Target="../media/image6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667F6-1108-4439-A390-16BFAA68B343}" type="datetimeFigureOut">
              <a:rPr lang="en-SG" smtClean="0"/>
              <a:t>12/10/2021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B516F-0343-42D5-A890-95AA876AC5C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190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Digital Signal Processing Chapter 7</a:t>
            </a:r>
          </a:p>
          <a:p>
            <a:r>
              <a:rPr lang="en-SG" dirty="0"/>
              <a:t>In chapter 7, we are going to learn a</a:t>
            </a:r>
            <a:r>
              <a:rPr lang="en-SG" baseline="0" dirty="0"/>
              <a:t> very important topic Discrete Fourier Transform</a:t>
            </a:r>
          </a:p>
          <a:p>
            <a:endParaRPr lang="en-SG" baseline="0" dirty="0"/>
          </a:p>
          <a:p>
            <a:r>
              <a:rPr lang="en-SG" baseline="0" dirty="0"/>
              <a:t>As the name implied it has to do with discretizing the </a:t>
            </a:r>
            <a:r>
              <a:rPr lang="en-SG" baseline="0" dirty="0" err="1"/>
              <a:t>analog</a:t>
            </a:r>
            <a:r>
              <a:rPr lang="en-SG" baseline="0" dirty="0"/>
              <a:t> Fourier Transform</a:t>
            </a:r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8468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</a:t>
            </a:r>
            <a:r>
              <a:rPr lang="en-SG" baseline="0" dirty="0"/>
              <a:t> diagram shows the Fourier transform of x t in the time domain to frequency domain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577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When we do the sampling of</a:t>
            </a:r>
            <a:r>
              <a:rPr lang="en-SG" baseline="0" dirty="0"/>
              <a:t> the signal in the earlier chapter, the sampled frequency representation will be duplicated for different frequency sampling frequency 1 f s 2 fs 3 fs</a:t>
            </a:r>
          </a:p>
          <a:p>
            <a:endParaRPr lang="en-SG" baseline="0" dirty="0"/>
          </a:p>
          <a:p>
            <a:r>
              <a:rPr lang="en-SG" baseline="0" dirty="0"/>
              <a:t>Here it will be represented by 2 pi 4 pi and so for</a:t>
            </a:r>
          </a:p>
          <a:p>
            <a:endParaRPr lang="en-SG" baseline="0" dirty="0"/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51897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can perform</a:t>
            </a:r>
            <a:r>
              <a:rPr lang="en-SG" baseline="0" dirty="0"/>
              <a:t> the “discrete frequency” spectrum as shown for X k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6735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By taking a finite sequence</a:t>
            </a:r>
            <a:r>
              <a:rPr lang="en-SG" baseline="0" dirty="0"/>
              <a:t> of x n this is shown in the previous slides we obtain the discrete </a:t>
            </a:r>
            <a:r>
              <a:rPr lang="en-SG" baseline="0" dirty="0" err="1"/>
              <a:t>fourier</a:t>
            </a:r>
            <a:r>
              <a:rPr lang="en-SG" baseline="0" dirty="0"/>
              <a:t> transform from n = 0 to N where each interval is the frequency resolution</a:t>
            </a:r>
          </a:p>
          <a:p>
            <a:endParaRPr lang="en-SG" baseline="0" dirty="0"/>
          </a:p>
          <a:p>
            <a:r>
              <a:rPr lang="en-SG" baseline="0" dirty="0"/>
              <a:t>If the frequency resolution is very small than the discrete </a:t>
            </a:r>
            <a:r>
              <a:rPr lang="en-SG" baseline="0" dirty="0" err="1"/>
              <a:t>fourier</a:t>
            </a:r>
            <a:r>
              <a:rPr lang="en-SG" baseline="0" dirty="0"/>
              <a:t> values approach continuous values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5084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quite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similar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what we have learned from sampling theory where the sampling of a signal in the time domain creates spectral images in the frequency domain.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we see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the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sampling of a signal in the frequency domain creates waveform images in the time domain.</a:t>
            </a:r>
            <a:endParaRPr lang="en-S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S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2781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have the</a:t>
            </a:r>
            <a:r>
              <a:rPr lang="en-SG" baseline="0" dirty="0"/>
              <a:t> 3 forms of Fourier transform</a:t>
            </a:r>
          </a:p>
          <a:p>
            <a:endParaRPr lang="en-SG" baseline="0" dirty="0"/>
          </a:p>
          <a:p>
            <a:r>
              <a:rPr lang="en-SG" baseline="0" dirty="0"/>
              <a:t>The first one, the </a:t>
            </a:r>
            <a:r>
              <a:rPr lang="en-SG" baseline="0" dirty="0" err="1"/>
              <a:t>fourier</a:t>
            </a:r>
            <a:r>
              <a:rPr lang="en-SG" baseline="0" dirty="0"/>
              <a:t> transform of a continuous time signal to a continuous frequency signal</a:t>
            </a:r>
          </a:p>
          <a:p>
            <a:endParaRPr lang="en-SG" baseline="0" dirty="0"/>
          </a:p>
          <a:p>
            <a:r>
              <a:rPr lang="en-SG" baseline="0" dirty="0"/>
              <a:t>The second one, Discrete time </a:t>
            </a:r>
            <a:r>
              <a:rPr lang="en-SG" baseline="0" dirty="0" err="1"/>
              <a:t>fourier</a:t>
            </a:r>
            <a:r>
              <a:rPr lang="en-SG" baseline="0" dirty="0"/>
              <a:t> transform of a discrete time signal to a continuous frequency signal</a:t>
            </a:r>
          </a:p>
          <a:p>
            <a:endParaRPr lang="en-SG" baseline="0" dirty="0"/>
          </a:p>
          <a:p>
            <a:r>
              <a:rPr lang="en-SG" baseline="0" dirty="0"/>
              <a:t>The third one, Discrete Fourier transform of a discrete time signal of a finite sequence to a discrete frequency signal</a:t>
            </a:r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3468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These are the mathematical representation of both the Discrete</a:t>
            </a:r>
            <a:r>
              <a:rPr lang="en-SG" baseline="0" dirty="0"/>
              <a:t> Fourier Transform and Inverse Discrete Fourier Transform which we will use later</a:t>
            </a:r>
          </a:p>
          <a:p>
            <a:endParaRPr lang="en-SG" baseline="0" dirty="0"/>
          </a:p>
          <a:p>
            <a:r>
              <a:rPr lang="en-SG" baseline="0" dirty="0"/>
              <a:t>You need to do some practice to be familiar with the equations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8353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Some important</a:t>
            </a:r>
            <a:r>
              <a:rPr lang="en-SG" baseline="0" dirty="0"/>
              <a:t> conventions to take note of</a:t>
            </a:r>
          </a:p>
          <a:p>
            <a:endParaRPr lang="en-SG" baseline="0" dirty="0"/>
          </a:p>
          <a:p>
            <a:r>
              <a:rPr lang="en-SG" baseline="0" dirty="0"/>
              <a:t>Small x  denotes time domain signals</a:t>
            </a:r>
          </a:p>
          <a:p>
            <a:endParaRPr lang="en-SG" baseline="0" dirty="0"/>
          </a:p>
          <a:p>
            <a:r>
              <a:rPr lang="en-SG" baseline="0" dirty="0"/>
              <a:t>Capital x denotes frequency domain signals</a:t>
            </a:r>
          </a:p>
          <a:p>
            <a:endParaRPr lang="en-SG" baseline="0" dirty="0"/>
          </a:p>
          <a:p>
            <a:r>
              <a:rPr lang="en-SG" baseline="0" dirty="0"/>
              <a:t>t is the time index and k is the frequency index</a:t>
            </a:r>
          </a:p>
          <a:p>
            <a:endParaRPr lang="en-SG" baseline="0" dirty="0"/>
          </a:p>
          <a:p>
            <a:r>
              <a:rPr lang="en-SG" baseline="0" dirty="0"/>
              <a:t>In tutorials or exams, the students will have to follow this common conventions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9038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will look into a discrete time</a:t>
            </a:r>
            <a:r>
              <a:rPr lang="en-SG" baseline="0" dirty="0"/>
              <a:t> signal x n = 1 1 1 1</a:t>
            </a:r>
          </a:p>
          <a:p>
            <a:endParaRPr lang="en-SG" baseline="0" dirty="0"/>
          </a:p>
          <a:p>
            <a:r>
              <a:rPr lang="en-SG" baseline="0" dirty="0"/>
              <a:t>Small x 0 = 1</a:t>
            </a:r>
          </a:p>
          <a:p>
            <a:r>
              <a:rPr lang="en-SG" baseline="0" dirty="0"/>
              <a:t>Small x 1 = 1</a:t>
            </a:r>
          </a:p>
          <a:p>
            <a:r>
              <a:rPr lang="en-SG" baseline="0" dirty="0"/>
              <a:t>Small x 2 = 1</a:t>
            </a:r>
          </a:p>
          <a:p>
            <a:r>
              <a:rPr lang="en-SG" baseline="0" dirty="0"/>
              <a:t>Small x 3 = 1</a:t>
            </a:r>
          </a:p>
          <a:p>
            <a:r>
              <a:rPr lang="en-SG" baseline="0" dirty="0"/>
              <a:t>Small x 4 = 0 and so for</a:t>
            </a:r>
          </a:p>
          <a:p>
            <a:r>
              <a:rPr lang="en-SG" baseline="0" dirty="0"/>
              <a:t>Taking 4-point discrete </a:t>
            </a:r>
            <a:r>
              <a:rPr lang="en-SG" baseline="0" dirty="0" err="1"/>
              <a:t>fourier</a:t>
            </a:r>
            <a:r>
              <a:rPr lang="en-SG" baseline="0" dirty="0"/>
              <a:t> transform of the sequence</a:t>
            </a:r>
          </a:p>
          <a:p>
            <a:endParaRPr lang="en-SG" baseline="0" dirty="0"/>
          </a:p>
          <a:p>
            <a:r>
              <a:rPr lang="en-SG" baseline="0" dirty="0"/>
              <a:t>Capital X k equations can be easily written for k = 1 2 3 and 4</a:t>
            </a:r>
          </a:p>
          <a:p>
            <a:endParaRPr lang="en-SG" baseline="0" dirty="0"/>
          </a:p>
          <a:p>
            <a:endParaRPr lang="en-SG" baseline="0" dirty="0"/>
          </a:p>
          <a:p>
            <a:endParaRPr lang="en-SG" baseline="0" dirty="0"/>
          </a:p>
          <a:p>
            <a:endParaRPr lang="en-SG" baseline="0" dirty="0"/>
          </a:p>
          <a:p>
            <a:endParaRPr lang="en-SG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7571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By substituting</a:t>
            </a:r>
            <a:r>
              <a:rPr lang="en-SG" baseline="0" dirty="0"/>
              <a:t> k = 0 1 2 and 3</a:t>
            </a:r>
          </a:p>
          <a:p>
            <a:endParaRPr lang="en-SG" baseline="0" dirty="0"/>
          </a:p>
          <a:p>
            <a:r>
              <a:rPr lang="en-SG" baseline="0" dirty="0"/>
              <a:t>The spectral components Capital X k values can be calculated that correspond to the spectrum of a period sequence of period 4</a:t>
            </a:r>
          </a:p>
          <a:p>
            <a:endParaRPr lang="en-SG" baseline="0" dirty="0"/>
          </a:p>
          <a:p>
            <a:r>
              <a:rPr lang="en-SG" baseline="0" dirty="0"/>
              <a:t>The result is not surprising</a:t>
            </a:r>
          </a:p>
          <a:p>
            <a:endParaRPr lang="en-SG" baseline="0" dirty="0"/>
          </a:p>
          <a:p>
            <a:r>
              <a:rPr lang="en-SG" baseline="0" dirty="0"/>
              <a:t>X 0 represents the dc component and the rest of the ac components ZEROs</a:t>
            </a:r>
          </a:p>
          <a:p>
            <a:endParaRPr lang="en-SG" baseline="0" dirty="0"/>
          </a:p>
          <a:p>
            <a:r>
              <a:rPr lang="en-SG" baseline="0" dirty="0"/>
              <a:t>It is easily calculated by adding all the values of the individual values of x n</a:t>
            </a:r>
          </a:p>
          <a:p>
            <a:endParaRPr lang="en-SG" baseline="0" dirty="0"/>
          </a:p>
          <a:p>
            <a:r>
              <a:rPr lang="en-SG" baseline="0" dirty="0"/>
              <a:t>If you look at all the discrete time signal, there is no variation that is they have the same value a constant</a:t>
            </a:r>
          </a:p>
          <a:p>
            <a:endParaRPr lang="en-SG" baseline="0" dirty="0"/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0207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previous</a:t>
            </a:r>
            <a:r>
              <a:rPr lang="en-SG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chapter, chapter 6 we learn about the </a:t>
            </a:r>
            <a:r>
              <a:rPr lang="en-SG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fourier</a:t>
            </a:r>
            <a:r>
              <a:rPr lang="en-SG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transform of an x n sequence and obtained Discrete time </a:t>
            </a:r>
            <a:r>
              <a:rPr lang="en-SG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fourier</a:t>
            </a:r>
            <a:r>
              <a:rPr lang="en-SG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transform, DTFT</a:t>
            </a:r>
          </a:p>
          <a:p>
            <a:endParaRPr lang="en-SG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SG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input is x n and the output is X omega</a:t>
            </a:r>
          </a:p>
          <a:p>
            <a:endParaRPr lang="en-SG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SG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short, discrete time </a:t>
            </a:r>
            <a:r>
              <a:rPr lang="en-SG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fourier</a:t>
            </a:r>
            <a:r>
              <a:rPr lang="en-SG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transform (DTFT) I simply Fourier transform of any arbitrary discrete time sequence x n is presented by the complex exponential sequence e to the power of minus j omega n where omega is the real frequency variable </a:t>
            </a:r>
          </a:p>
          <a:p>
            <a:endParaRPr lang="en-SG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SG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that we obtain the continuous frequency domain to deduce whether the digital system is a low pass, high pass or </a:t>
            </a:r>
            <a:r>
              <a:rPr lang="en-SG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bandpass</a:t>
            </a:r>
            <a:r>
              <a:rPr lang="en-SG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in the continuous frequency domain</a:t>
            </a:r>
          </a:p>
          <a:p>
            <a:endParaRPr lang="en-SG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SG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will look into the discrete frequency instead of continuous frequency</a:t>
            </a:r>
          </a:p>
          <a:p>
            <a:endParaRPr lang="en-SG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SG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learn how to define the discrete </a:t>
            </a:r>
            <a:r>
              <a:rPr lang="en-SG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fourier</a:t>
            </a:r>
            <a:r>
              <a:rPr lang="en-SG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transform, DFT of a finite sequence x n</a:t>
            </a:r>
          </a:p>
          <a:p>
            <a:endParaRPr lang="en-SG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short,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Discrete Fourier Transform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simply 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Fourier Transform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it is applied to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discrete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signal  x n rather than a continuous signal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 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Discrete Fourier Transform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practical version of 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DTFT,</a:t>
            </a:r>
            <a:r>
              <a:rPr lang="en-GB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discrete version of the Fourier Transform (FT) that transforms a signal (or discrete sequence) from the time domain representation to its representation in the frequency domain. 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becomes equal to 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DTFT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the length of the sample becomes infinite and 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DTFT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converges to the continuous Fourier transform in the limit of the sampling frequency going to infinity.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Discrete Fourier transform DFT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find applications in linear filtering, correlation analysis and spectrum analysis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Whereas,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Fourier Transform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any efficient algorithm or faster version for calculating 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3356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Since there is no imaginary number in the X components there is no phase angle hence the phase values</a:t>
            </a:r>
            <a:r>
              <a:rPr lang="en-SG" baseline="0" dirty="0"/>
              <a:t> are all zeros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2710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second example,</a:t>
            </a:r>
            <a:r>
              <a:rPr lang="en-SG" baseline="0" dirty="0"/>
              <a:t> we use N =8</a:t>
            </a:r>
          </a:p>
          <a:p>
            <a:endParaRPr lang="en-SG" baseline="0" dirty="0"/>
          </a:p>
          <a:p>
            <a:r>
              <a:rPr lang="en-SG" baseline="0" dirty="0"/>
              <a:t>And we follow the same procedure as the first example to get the discrete time </a:t>
            </a:r>
            <a:r>
              <a:rPr lang="en-SG" baseline="0" dirty="0" err="1"/>
              <a:t>fourier</a:t>
            </a:r>
            <a:r>
              <a:rPr lang="en-SG" baseline="0" dirty="0"/>
              <a:t> transform representation of capital x k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7818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Substituting</a:t>
            </a:r>
            <a:r>
              <a:rPr lang="en-SG" baseline="0" dirty="0"/>
              <a:t> the k index from 0 to 7 we obtain the values for the individual magnitude spectrum  capital X k</a:t>
            </a:r>
          </a:p>
          <a:p>
            <a:endParaRPr lang="en-SG" baseline="0" dirty="0"/>
          </a:p>
          <a:p>
            <a:r>
              <a:rPr lang="en-SG" baseline="0" dirty="0"/>
              <a:t>X 0 = 1 + 1 +1 +1 + 0 + 0 + 0+ 0 = 4</a:t>
            </a:r>
          </a:p>
          <a:p>
            <a:endParaRPr lang="en-SG" baseline="0" dirty="0"/>
          </a:p>
          <a:p>
            <a:r>
              <a:rPr lang="en-SG" baseline="0" dirty="0"/>
              <a:t>Note that there is imaginary components for some of the values and they can express as magnitude plus its phase values</a:t>
            </a:r>
          </a:p>
          <a:p>
            <a:endParaRPr lang="en-SG" baseline="0" dirty="0"/>
          </a:p>
          <a:p>
            <a:r>
              <a:rPr lang="en-SG" baseline="0" dirty="0"/>
              <a:t>You will also observe that the capital X 0 is equal to capital X 4 and correspondingly capital X 1 with X 5 but in conjugate form where the magnitude is the same but the phase angle has changed 180 degrees</a:t>
            </a:r>
          </a:p>
          <a:p>
            <a:endParaRPr lang="en-SG" baseline="0" dirty="0"/>
          </a:p>
          <a:p>
            <a:endParaRPr lang="en-SG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0361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As shown</a:t>
            </a:r>
            <a:r>
              <a:rPr lang="en-SG" baseline="0" dirty="0"/>
              <a:t> graphically we can have a clear picture, where the folding or mirror corresponding values is at k = 4 for the magnitude plot where k = 1 equals to k =5, k = 2 with k =6 </a:t>
            </a:r>
            <a:r>
              <a:rPr lang="en-SG" baseline="0" dirty="0" err="1"/>
              <a:t>etc</a:t>
            </a:r>
            <a:endParaRPr lang="en-SG" baseline="0" dirty="0"/>
          </a:p>
          <a:p>
            <a:endParaRPr lang="en-SG" baseline="0" dirty="0"/>
          </a:p>
          <a:p>
            <a:r>
              <a:rPr lang="en-SG" baseline="0" dirty="0"/>
              <a:t>And for the phase plot there is a change of 180 degrees for their corresponding value, </a:t>
            </a:r>
            <a:r>
              <a:rPr lang="en-SG" baseline="0" dirty="0" err="1"/>
              <a:t>ie</a:t>
            </a:r>
            <a:r>
              <a:rPr lang="en-SG" baseline="0" dirty="0"/>
              <a:t> k=1 with k=5</a:t>
            </a:r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3119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Some</a:t>
            </a:r>
            <a:r>
              <a:rPr lang="en-SG" baseline="0" dirty="0"/>
              <a:t> important points to take note of</a:t>
            </a:r>
          </a:p>
          <a:p>
            <a:endParaRPr lang="en-SG" baseline="0" dirty="0"/>
          </a:p>
          <a:p>
            <a:r>
              <a:rPr lang="en-SG" baseline="0" dirty="0"/>
              <a:t>K=0 means the frequency is zero so capital X 0 is the dc component</a:t>
            </a:r>
          </a:p>
          <a:p>
            <a:endParaRPr lang="en-SG" baseline="0" dirty="0"/>
          </a:p>
          <a:p>
            <a:r>
              <a:rPr lang="en-SG" baseline="0" dirty="0"/>
              <a:t>For the individual space out frequency components, X 1 will represent the lowest AC component and the actual value of frequency can be known if we have the sampling frequency</a:t>
            </a:r>
          </a:p>
          <a:p>
            <a:endParaRPr lang="en-SG" baseline="0" dirty="0"/>
          </a:p>
          <a:p>
            <a:r>
              <a:rPr lang="en-SG" baseline="0" dirty="0"/>
              <a:t>X 5 and X 7 are mirror images and X 2 and X 6 correspondingly</a:t>
            </a:r>
          </a:p>
          <a:p>
            <a:endParaRPr lang="en-SG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2583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Can you guess</a:t>
            </a:r>
            <a:r>
              <a:rPr lang="en-SG" baseline="0" dirty="0"/>
              <a:t> the value of X 0?</a:t>
            </a:r>
          </a:p>
          <a:p>
            <a:endParaRPr lang="en-SG" baseline="0" dirty="0"/>
          </a:p>
          <a:p>
            <a:r>
              <a:rPr lang="en-SG" baseline="0" dirty="0"/>
              <a:t>What are the values of x n</a:t>
            </a:r>
          </a:p>
          <a:p>
            <a:endParaRPr lang="en-SG" baseline="0" dirty="0"/>
          </a:p>
          <a:p>
            <a:r>
              <a:rPr lang="en-SG" baseline="0" dirty="0"/>
              <a:t>1 1 0 0 </a:t>
            </a:r>
          </a:p>
          <a:p>
            <a:endParaRPr lang="en-SG" baseline="0" dirty="0"/>
          </a:p>
          <a:p>
            <a:r>
              <a:rPr lang="en-SG" baseline="0" dirty="0"/>
              <a:t>Yes the value of X 0 is 1 plus 1 plus 0 plus 0 equals 2</a:t>
            </a:r>
          </a:p>
          <a:p>
            <a:endParaRPr lang="en-SG" baseline="0" dirty="0"/>
          </a:p>
          <a:p>
            <a:r>
              <a:rPr lang="en-SG" baseline="0" dirty="0"/>
              <a:t>For this example, besides doing </a:t>
            </a:r>
            <a:r>
              <a:rPr lang="en-SG" baseline="0" dirty="0" err="1"/>
              <a:t>fourier</a:t>
            </a:r>
            <a:r>
              <a:rPr lang="en-SG" baseline="0" dirty="0"/>
              <a:t> transform we are going to do the inverse </a:t>
            </a:r>
            <a:r>
              <a:rPr lang="en-SG" baseline="0" dirty="0" err="1"/>
              <a:t>fourier</a:t>
            </a:r>
            <a:r>
              <a:rPr lang="en-SG" baseline="0" dirty="0"/>
              <a:t> transform (discrete time to discrete frequency)  to get back the discrete time signal (discrete frequency to discrete time)</a:t>
            </a:r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94241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X 0</a:t>
            </a:r>
            <a:r>
              <a:rPr lang="en-SG" baseline="0" dirty="0"/>
              <a:t> is easy to calculate just by adding all the amplitudes of the discrete time signal</a:t>
            </a:r>
          </a:p>
          <a:p>
            <a:endParaRPr lang="en-SG" baseline="0" dirty="0"/>
          </a:p>
          <a:p>
            <a:r>
              <a:rPr lang="en-SG" baseline="0" dirty="0"/>
              <a:t>To find the remaining X k values, we will have to use the definition of Discrete Fourier Transform and obtain the general expression for X k </a:t>
            </a:r>
          </a:p>
          <a:p>
            <a:endParaRPr lang="en-SG" baseline="0" dirty="0"/>
          </a:p>
          <a:p>
            <a:r>
              <a:rPr lang="en-SG" baseline="0" dirty="0"/>
              <a:t>By substituting the values of k from 0 1 2 and 3 we will obtain the individual values of the amplitude of the discrete frequency components.</a:t>
            </a:r>
          </a:p>
          <a:p>
            <a:endParaRPr lang="en-SG" baseline="0" dirty="0"/>
          </a:p>
          <a:p>
            <a:r>
              <a:rPr lang="en-SG" baseline="0" dirty="0"/>
              <a:t>Remember to relate what you learn about </a:t>
            </a:r>
            <a:r>
              <a:rPr lang="en-SG" baseline="0" dirty="0" err="1"/>
              <a:t>fourier</a:t>
            </a:r>
            <a:r>
              <a:rPr lang="en-SG" baseline="0" dirty="0"/>
              <a:t> transform to discrete </a:t>
            </a:r>
            <a:r>
              <a:rPr lang="en-SG" baseline="0" dirty="0" err="1"/>
              <a:t>fourier</a:t>
            </a:r>
            <a:r>
              <a:rPr lang="en-SG" baseline="0" dirty="0"/>
              <a:t> transform</a:t>
            </a:r>
          </a:p>
          <a:p>
            <a:endParaRPr lang="en-SG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561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To</a:t>
            </a:r>
            <a:r>
              <a:rPr lang="en-SG" baseline="0" dirty="0"/>
              <a:t> find the inverse Discrete Fourier Transform, we use the inverse Discrete Fourier Transform to find x n expression</a:t>
            </a:r>
          </a:p>
          <a:p>
            <a:endParaRPr lang="en-SG" baseline="0" dirty="0"/>
          </a:p>
          <a:p>
            <a:r>
              <a:rPr lang="en-SG" baseline="0" dirty="0"/>
              <a:t>To find the individual x n value  we need to replace  n with 0, 1, 2 and 3</a:t>
            </a:r>
          </a:p>
          <a:p>
            <a:endParaRPr lang="en-SG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4844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X 0 is 1 x</a:t>
            </a:r>
            <a:r>
              <a:rPr lang="en-SG" baseline="0" dirty="0"/>
              <a:t> 1 is 1 and  x 2 is 0 x 3 is 0</a:t>
            </a:r>
          </a:p>
          <a:p>
            <a:endParaRPr lang="en-SG" baseline="0" dirty="0"/>
          </a:p>
          <a:p>
            <a:r>
              <a:rPr lang="en-SG" baseline="0" dirty="0"/>
              <a:t>e to the power of j pi 0 is 1 </a:t>
            </a:r>
          </a:p>
          <a:p>
            <a:endParaRPr lang="en-SG" baseline="0" dirty="0"/>
          </a:p>
          <a:p>
            <a:r>
              <a:rPr lang="en-SG" baseline="0" dirty="0"/>
              <a:t>e to the power of j pi over 2 which is 90 degrees is j</a:t>
            </a:r>
          </a:p>
          <a:p>
            <a:endParaRPr lang="en-SG" baseline="0" dirty="0"/>
          </a:p>
          <a:p>
            <a:r>
              <a:rPr lang="en-SG" baseline="0" dirty="0"/>
              <a:t>e to the power of j pi which is 180 degrees is -1</a:t>
            </a:r>
          </a:p>
          <a:p>
            <a:endParaRPr lang="en-SG" baseline="0" dirty="0"/>
          </a:p>
          <a:p>
            <a:r>
              <a:rPr lang="en-SG" baseline="0" dirty="0"/>
              <a:t>e to the power of j p 3 pi over 2 is –j </a:t>
            </a:r>
          </a:p>
          <a:p>
            <a:endParaRPr lang="en-SG" baseline="0" dirty="0"/>
          </a:p>
          <a:p>
            <a:r>
              <a:rPr lang="en-SG" baseline="0" dirty="0"/>
              <a:t>Using the above result we can find the value of x 0 x 1 x 2 and x 3 </a:t>
            </a:r>
          </a:p>
          <a:p>
            <a:endParaRPr lang="en-SG" baseline="0" dirty="0"/>
          </a:p>
          <a:p>
            <a:r>
              <a:rPr lang="en-SG" baseline="0" dirty="0"/>
              <a:t>It also means that the students have to revisit how to handle complex numbers</a:t>
            </a:r>
          </a:p>
          <a:p>
            <a:endParaRPr lang="en-SG" baseline="0" dirty="0"/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615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Discrete Fourier Transform is a complex computation</a:t>
            </a:r>
            <a:r>
              <a:rPr lang="en-SG" baseline="0" dirty="0"/>
              <a:t> involves the calculation of  x k which involve complex numbers</a:t>
            </a:r>
          </a:p>
          <a:p>
            <a:endParaRPr lang="en-SG" baseline="0" dirty="0"/>
          </a:p>
          <a:p>
            <a:r>
              <a:rPr lang="en-SG" baseline="0" dirty="0"/>
              <a:t>And additions form n = 0 to capital N minus 1</a:t>
            </a:r>
          </a:p>
          <a:p>
            <a:endParaRPr lang="en-SG" baseline="0" dirty="0"/>
          </a:p>
          <a:p>
            <a:r>
              <a:rPr lang="en-SG" dirty="0"/>
              <a:t>Because</a:t>
            </a:r>
            <a:r>
              <a:rPr lang="en-SG" baseline="0" dirty="0"/>
              <a:t> of this huge number of operations as N get larger the computation time is more.</a:t>
            </a:r>
          </a:p>
          <a:p>
            <a:endParaRPr lang="en-SG" baseline="0" dirty="0"/>
          </a:p>
          <a:p>
            <a:r>
              <a:rPr lang="en-SG" baseline="0" dirty="0"/>
              <a:t>FFT Fast Fourier Transform is an algorithm that efficiently computes the discrete Fourier </a:t>
            </a:r>
            <a:r>
              <a:rPr lang="en-SG" baseline="0" dirty="0" err="1"/>
              <a:t>Fourier</a:t>
            </a:r>
            <a:r>
              <a:rPr lang="en-SG" baseline="0" dirty="0"/>
              <a:t> Transform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9838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B39A6B1-A650-4FDF-9D43-6D8D205B9DDB}" type="slidenum">
              <a:rPr lang="en-GB" sz="1200" baseline="0" smtClean="0">
                <a:latin typeface="Times New Roman" pitchFamily="18" charset="0"/>
              </a:rPr>
              <a:pPr eaLnBrk="1" hangingPunct="1"/>
              <a:t>3</a:t>
            </a:fld>
            <a:endParaRPr lang="en-GB" sz="1200" baseline="0">
              <a:latin typeface="Times New Roman" pitchFamily="18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Discrete Fourier transform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converts a finite sequence of equally-spaced samples of x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a same-length sequence of equally-spaced samples of 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discrete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-time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Fourier transform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(DTFT), which is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mentioned in chapter 6</a:t>
            </a:r>
          </a:p>
          <a:p>
            <a:pPr eaLnBrk="1" hangingPunct="1"/>
            <a:endParaRPr lang="en-GB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1" hangingPunct="1"/>
            <a:endParaRPr lang="en-GB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1" hangingPunct="1"/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the input is x n sequence and the output is X k discrete value of frequencies which is related to the sampling frequency f s</a:t>
            </a:r>
          </a:p>
          <a:p>
            <a:pPr eaLnBrk="1" hangingPunct="1"/>
            <a:endParaRPr lang="en-GB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1" hangingPunct="1"/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be cover in greater detail</a:t>
            </a:r>
          </a:p>
          <a:p>
            <a:pPr eaLnBrk="1" hangingPunct="1"/>
            <a:endParaRPr lang="en-GB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9399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buFontTx/>
              <a:buNone/>
            </a:pPr>
            <a:r>
              <a:rPr lang="en-SG" dirty="0"/>
              <a:t>To compute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number of complex multiplications</a:t>
            </a:r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 is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 N x N</a:t>
            </a:r>
          </a:p>
          <a:p>
            <a:pPr algn="just"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And</a:t>
            </a:r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 the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number of complex additions = N x (N – 1)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just" eaLnBrk="1" hangingPunct="1">
              <a:buFontTx/>
              <a:buNone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algn="just"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Given</a:t>
            </a:r>
            <a:r>
              <a:rPr lang="en-GB" baseline="0" dirty="0">
                <a:solidFill>
                  <a:schemeClr val="accent1">
                    <a:lumMod val="75000"/>
                  </a:schemeClr>
                </a:solidFill>
              </a:rPr>
              <a:t> N = 8, the total number of  steps in computing will be 8 x 8 plus 8 x 7 = 64 plus 56 = 120</a:t>
            </a:r>
          </a:p>
          <a:p>
            <a:pPr algn="just" eaLnBrk="1" hangingPunct="1">
              <a:buFontTx/>
              <a:buNone/>
            </a:pPr>
            <a:endParaRPr lang="en-GB" baseline="0" dirty="0">
              <a:solidFill>
                <a:schemeClr val="accent1">
                  <a:lumMod val="75000"/>
                </a:schemeClr>
              </a:solidFill>
            </a:endParaRPr>
          </a:p>
          <a:p>
            <a:pPr algn="just" eaLnBrk="1" hangingPunct="1">
              <a:buFontTx/>
              <a:buNone/>
            </a:pPr>
            <a:r>
              <a:rPr lang="en-GB" baseline="0" dirty="0">
                <a:solidFill>
                  <a:schemeClr val="accent1">
                    <a:lumMod val="75000"/>
                  </a:schemeClr>
                </a:solidFill>
              </a:rPr>
              <a:t>So as the N increase, it will have longer processing time to do the computation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74329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James W. Cooley and John W. Tukey uses</a:t>
            </a:r>
            <a:r>
              <a:rPr lang="en-GB" sz="1200" baseline="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 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a fast algorithm to compute DFT in 1965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This</a:t>
            </a:r>
            <a:r>
              <a:rPr lang="en-GB" sz="1200" baseline="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 helps to reduce the number of complex operations and the total number of operations reduces significantly as N becomes extremely large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aseline="0" dirty="0">
              <a:solidFill>
                <a:schemeClr val="accent1">
                  <a:lumMod val="75000"/>
                </a:schemeClr>
              </a:solidFill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DFT</a:t>
            </a:r>
            <a:r>
              <a:rPr lang="en-GB" baseline="0" dirty="0"/>
              <a:t> and </a:t>
            </a:r>
            <a:r>
              <a:rPr lang="en-GB" dirty="0"/>
              <a:t>FFT are excellent for convolution, and useful for frequency-domain analysis of sampled </a:t>
            </a:r>
            <a:r>
              <a:rPr lang="en-GB" dirty="0" err="1"/>
              <a:t>analog</a:t>
            </a:r>
            <a:r>
              <a:rPr lang="en-GB" dirty="0"/>
              <a:t> signals.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aseline="0" dirty="0">
              <a:solidFill>
                <a:schemeClr val="accent1">
                  <a:lumMod val="75000"/>
                </a:schemeClr>
              </a:solidFill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In the last chapter we will learn another transformation called DCT, discrete cosine transform.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image compression, we would like energy compaction; we would like a transform that reduces the signals of interest to a small number of nonzero coefficients</a:t>
            </a:r>
            <a:r>
              <a:rPr lang="en-GB" baseline="0" dirty="0"/>
              <a:t> and take advantage of such property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aseline="0" dirty="0">
              <a:solidFill>
                <a:schemeClr val="accent1">
                  <a:lumMod val="75000"/>
                </a:schemeClr>
              </a:solidFill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7053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To see how</a:t>
            </a:r>
            <a:r>
              <a:rPr lang="en-SG" baseline="0" dirty="0"/>
              <a:t> much time reduction to compare using DFT and FFT, we use N = 1024</a:t>
            </a:r>
          </a:p>
          <a:p>
            <a:endParaRPr lang="en-SG" baseline="0" dirty="0"/>
          </a:p>
          <a:p>
            <a:r>
              <a:rPr lang="en-SG" baseline="0" dirty="0"/>
              <a:t>Using DFT it takes about 252 seconds and about 2 seconds if one will to use FFT.</a:t>
            </a:r>
          </a:p>
          <a:p>
            <a:endParaRPr lang="en-SG" baseline="0" dirty="0"/>
          </a:p>
          <a:p>
            <a:r>
              <a:rPr lang="en-SG" baseline="0" dirty="0"/>
              <a:t>This is a huge saving of computation time</a:t>
            </a:r>
          </a:p>
          <a:p>
            <a:endParaRPr lang="en-SG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7945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In this chapter, we hav</a:t>
            </a:r>
            <a:r>
              <a:rPr lang="en-SG" baseline="0" dirty="0"/>
              <a:t>e represent a sequence in terms of a linear combination of complex exponentials using the discrete-time Fourier transform (DTFT) /</a:t>
            </a:r>
          </a:p>
          <a:p>
            <a:endParaRPr lang="en-SG" baseline="0" dirty="0"/>
          </a:p>
          <a:p>
            <a:r>
              <a:rPr lang="en-SG" baseline="0" dirty="0"/>
              <a:t>For finite-length sequences, Discrete Fourier transform, DFT representation is used.</a:t>
            </a:r>
          </a:p>
          <a:p>
            <a:endParaRPr lang="en-SG" baseline="0" dirty="0"/>
          </a:p>
          <a:p>
            <a:r>
              <a:rPr lang="en-SG" baseline="0" dirty="0"/>
              <a:t>DTFT is a continuous refunction of a continuous variable omega while DFT is a sequence that corresponds to samples of the DTFT.</a:t>
            </a:r>
          </a:p>
          <a:p>
            <a:endParaRPr lang="en-SG" baseline="0" dirty="0"/>
          </a:p>
          <a:p>
            <a:r>
              <a:rPr lang="en-SG" baseline="0" dirty="0"/>
              <a:t>Such representation is useful for digital computations and perform tasks such as digital filtering and evaluating the frequency response of a linear shift-invariant system.</a:t>
            </a:r>
          </a:p>
          <a:p>
            <a:endParaRPr lang="en-SG" baseline="0" dirty="0"/>
          </a:p>
          <a:p>
            <a:r>
              <a:rPr lang="en-SG" baseline="0" dirty="0"/>
              <a:t>We have also briefly mentioned Fast Fourier Transform, FFT a faster way in computation than Discrete Fourier Transform, in practise.</a:t>
            </a:r>
          </a:p>
          <a:p>
            <a:endParaRPr lang="en-SG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2094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Given a discrete</a:t>
            </a:r>
            <a:r>
              <a:rPr lang="en-SG" baseline="0" dirty="0"/>
              <a:t> time sequence x n 1 1 1</a:t>
            </a:r>
          </a:p>
          <a:p>
            <a:r>
              <a:rPr lang="en-SG" baseline="0" dirty="0"/>
              <a:t>We do a z transform and obtain X z</a:t>
            </a:r>
          </a:p>
          <a:p>
            <a:endParaRPr lang="en-SG" baseline="0" dirty="0"/>
          </a:p>
          <a:p>
            <a:r>
              <a:rPr lang="en-SG" baseline="0" dirty="0"/>
              <a:t>By substituting  z by e to the power of j omega, we obtain the continuous </a:t>
            </a:r>
            <a:r>
              <a:rPr lang="en-SG" baseline="0" dirty="0" err="1"/>
              <a:t>fourier</a:t>
            </a:r>
            <a:r>
              <a:rPr lang="en-SG" baseline="0" dirty="0"/>
              <a:t> transform of the discrete time sequence X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1168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You will notice</a:t>
            </a:r>
            <a:r>
              <a:rPr lang="en-SG" baseline="0" dirty="0"/>
              <a:t> on the right hand side of the slide the magnitude is continuous from 0 to 2 pi where 2 pi is the sampling frequency equivalent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51325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If we take N frequency</a:t>
            </a:r>
            <a:r>
              <a:rPr lang="en-SG" baseline="0" dirty="0"/>
              <a:t> samples similar to the sampling process where we take the sampling interval, T</a:t>
            </a:r>
          </a:p>
          <a:p>
            <a:endParaRPr lang="en-SG" baseline="0" dirty="0"/>
          </a:p>
          <a:p>
            <a:r>
              <a:rPr lang="en-SG" baseline="0" dirty="0"/>
              <a:t>We basically divide the equivalent sampling frequency fs or normalized angular frequency 2 omega in discrete values</a:t>
            </a:r>
          </a:p>
          <a:p>
            <a:endParaRPr lang="en-SG" baseline="0" dirty="0"/>
          </a:p>
          <a:p>
            <a:r>
              <a:rPr lang="en-SG" baseline="0" dirty="0"/>
              <a:t>Frequency resolution Delta omega = 2 pi over N where N is the discrete frequency samples </a:t>
            </a:r>
          </a:p>
          <a:p>
            <a:endParaRPr lang="en-SG" baseline="0" dirty="0"/>
          </a:p>
          <a:p>
            <a:r>
              <a:rPr lang="en-SG" baseline="0" dirty="0"/>
              <a:t>The higher the value of N  the frequency resolution will be smaller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5511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For example if N = 8 then each value is f</a:t>
            </a:r>
            <a:r>
              <a:rPr lang="en-SG" baseline="0" dirty="0"/>
              <a:t>s over 8 resolution</a:t>
            </a:r>
          </a:p>
          <a:p>
            <a:endParaRPr lang="en-SG" baseline="0" dirty="0"/>
          </a:p>
          <a:p>
            <a:r>
              <a:rPr lang="en-SG" baseline="0" dirty="0"/>
              <a:t>In that sense we are sampling the frequency domain</a:t>
            </a:r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71259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If the sampling frequency</a:t>
            </a:r>
            <a:r>
              <a:rPr lang="en-SG" baseline="0" dirty="0"/>
              <a:t> is 8 kHz and N = 8 then we have 8 samples from 0 kilo hertz to 8 kilo hertz</a:t>
            </a:r>
          </a:p>
          <a:p>
            <a:endParaRPr lang="en-SG" baseline="0" dirty="0"/>
          </a:p>
          <a:p>
            <a:r>
              <a:rPr lang="en-SG" baseline="0" dirty="0"/>
              <a:t>The discrete frequency values are 0 kilo hertz 1 kilo hertz 2 kilo hertz to 7 kilo hertz and the cycle repeats</a:t>
            </a:r>
          </a:p>
          <a:p>
            <a:endParaRPr lang="en-SG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1223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Hence we can form the discrete frequency spectrum</a:t>
            </a:r>
            <a:r>
              <a:rPr lang="en-SG" baseline="0" dirty="0"/>
              <a:t> for the frequency domain</a:t>
            </a:r>
          </a:p>
          <a:p>
            <a:endParaRPr lang="en-SG" baseline="0" dirty="0"/>
          </a:p>
          <a:p>
            <a:r>
              <a:rPr lang="en-SG" baseline="0" dirty="0"/>
              <a:t>A big tell a thousand words and both discrete representation in time and frequency domain are shown</a:t>
            </a:r>
          </a:p>
          <a:p>
            <a:endParaRPr lang="en-SG" baseline="0" dirty="0"/>
          </a:p>
          <a:p>
            <a:r>
              <a:rPr lang="en-SG" baseline="0" dirty="0"/>
              <a:t>The frequency spectrum is now discretized and represented by the dot on the right side of the slide</a:t>
            </a:r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2140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28F7420-081F-40B8-9816-EF2B29EB4108}" type="datetime1">
              <a:rPr lang="en-GB" smtClean="0"/>
              <a:t>12/10/2021</a:t>
            </a:fld>
            <a:endParaRPr lang="en-GB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03C75B6-9A3F-4BFC-A6FA-CE2540634F3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59502" y="87800"/>
            <a:ext cx="1408298" cy="31701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670943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555EF0-961B-4771-8A0F-FECACB36DFC2}" type="datetime1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E162C3-C289-4D68-84F8-0D93878684F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05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689D5D-5A63-4D60-984F-2F6796F22C2E}" type="datetime1">
              <a:rPr lang="en-GB" smtClean="0"/>
              <a:t>12/10/2021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180806-315F-49F2-AB6F-4E9396B55F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7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329FD7-B9F4-4F4F-B56A-3C7AF7D7B647}" type="datetime1">
              <a:rPr lang="en-GB" smtClean="0"/>
              <a:t>12/10/2021</a:t>
            </a:fld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E429B-3A37-4000-AB61-4ECEDB7A07A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321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EBDD7-F53C-4DCA-967B-C999F328F6B3}" type="datetime1">
              <a:rPr lang="en-GB" smtClean="0"/>
              <a:t>12/10/2021</a:t>
            </a:fld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A9296C-FB8E-4ECA-B06D-BCD14553EE3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901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C8CF3-2031-421C-A555-E05550B098AF}" type="datetime1">
              <a:rPr lang="en-GB" smtClean="0"/>
              <a:t>12/10/2021</a:t>
            </a:fld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263853-0CFA-4952-AA9B-309BB7A46F8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906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436DE-4FAF-4235-91E0-AC7DE21C8381}" type="datetime1">
              <a:rPr lang="en-GB" smtClean="0"/>
              <a:t>12/10/2021</a:t>
            </a:fld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AB7533-C48C-405E-9226-7D8902206E1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144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E9B1B3-54B0-4354-B364-F92386D27A3C}" type="datetime1">
              <a:rPr lang="en-GB" smtClean="0"/>
              <a:t>12/10/2021</a:t>
            </a:fld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AB7533-C48C-405E-9226-7D8902206E1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23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323731-21B5-403C-8909-C7BE8BCB3F5D}" type="datetime1">
              <a:rPr lang="en-GB" smtClean="0"/>
              <a:t>12/10/2021</a:t>
            </a:fld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367160-528F-4707-9102-6A9C1A02745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713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16FE2A-9B9D-4377-B85D-A816DA63AE55}" type="datetime1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B2A3B-C1C7-4277-B32F-D4AFC77DCD3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3230" y="136525"/>
            <a:ext cx="1420491" cy="323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669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05CA17-0015-44E6-B788-11967EE0FDA4}" type="datetime1">
              <a:rPr lang="en-GB" smtClean="0"/>
              <a:t>12/10/2021</a:t>
            </a:fld>
            <a:endParaRPr lang="en-GB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CE22B40-F656-417C-AA25-27BFA5F15F9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1881" y="123339"/>
            <a:ext cx="1420491" cy="323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9799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84770BBF-EA75-45A4-984D-721C6FAF9818}" type="datetime1">
              <a:rPr lang="en-GB" smtClean="0"/>
              <a:t>12/10/2021</a:t>
            </a:fld>
            <a:endParaRPr lang="en-GB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970AA585-3F9D-475D-AA22-9E00511EB37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3509" y="67042"/>
            <a:ext cx="1420491" cy="323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35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65B1B4DD-86DF-4B4A-B531-7132A839EAEF}" type="datetime1">
              <a:rPr lang="en-GB" smtClean="0"/>
              <a:t>12/10/2021</a:t>
            </a:fld>
            <a:endParaRPr lang="en-GB"/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7EBE7D8B-24E4-4487-A72D-E7F4C1A3FAE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3509" y="25866"/>
            <a:ext cx="1420491" cy="323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04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75777D-A794-4636-8CAE-089CEC22F491}" type="datetime1">
              <a:rPr lang="en-GB" smtClean="0"/>
              <a:t>12/10/2021</a:t>
            </a:fld>
            <a:endParaRPr lang="en-GB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12FF6-9132-4667-8B42-9CE8E6ECFA0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3509" y="67042"/>
            <a:ext cx="1420491" cy="323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1835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55BC8-AB0E-4DC3-948F-F6BB48DC4161}" type="datetime1">
              <a:rPr lang="en-GB" smtClean="0"/>
              <a:t>12/10/2021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3E0D04B-1B18-4FD7-898A-91CF79045C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4405" y="30018"/>
            <a:ext cx="1408298" cy="3170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4463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41200E-5C61-4455-A369-0F400E066256}" type="datetime1">
              <a:rPr lang="en-GB" smtClean="0"/>
              <a:t>12/10/2021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ABCD-277A-4B3F-AB60-A4556B26E59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8784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DEB79CE4-C808-4EBB-AEE5-EEBF9B17C2D7}" type="datetime1">
              <a:rPr lang="en-GB" smtClean="0"/>
              <a:t>12/10/2021</a:t>
            </a:fld>
            <a:endParaRPr lang="en-GB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2F7C9865-4785-4FA4-88EE-21EC18C653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102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2B7C0B2C-4B1D-41D2-ACF6-AFFB24974DE5}" type="datetime1">
              <a:rPr lang="en-GB" smtClean="0"/>
              <a:t>12/10/2021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413D6B50-3A98-4FDA-84C2-25C9ECF9CAD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29" r:id="rId2"/>
    <p:sldLayoutId id="2147483834" r:id="rId3"/>
    <p:sldLayoutId id="2147483835" r:id="rId4"/>
    <p:sldLayoutId id="2147483836" r:id="rId5"/>
    <p:sldLayoutId id="2147483830" r:id="rId6"/>
    <p:sldLayoutId id="2147483837" r:id="rId7"/>
    <p:sldLayoutId id="2147483831" r:id="rId8"/>
    <p:sldLayoutId id="2147483838" r:id="rId9"/>
    <p:sldLayoutId id="2147483832" r:id="rId10"/>
    <p:sldLayoutId id="2147483839" r:id="rId11"/>
    <p:sldLayoutId id="2147483840" r:id="rId12"/>
    <p:sldLayoutId id="2147483841" r:id="rId13"/>
    <p:sldLayoutId id="2147483847" r:id="rId14"/>
    <p:sldLayoutId id="2147483848" r:id="rId15"/>
    <p:sldLayoutId id="2147483850" r:id="rId16"/>
    <p:sldLayoutId id="2147483849" r:id="rId17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0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p3"/><Relationship Id="rId7" Type="http://schemas.openxmlformats.org/officeDocument/2006/relationships/image" Target="../media/image5.png"/><Relationship Id="rId2" Type="http://schemas.microsoft.com/office/2007/relationships/media" Target="../media/media10.mp3"/><Relationship Id="rId1" Type="http://schemas.openxmlformats.org/officeDocument/2006/relationships/tags" Target="../tags/tag19.xml"/><Relationship Id="rId6" Type="http://schemas.openxmlformats.org/officeDocument/2006/relationships/image" Target="../media/image21.wmf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p3"/><Relationship Id="rId7" Type="http://schemas.openxmlformats.org/officeDocument/2006/relationships/image" Target="../media/image5.png"/><Relationship Id="rId2" Type="http://schemas.microsoft.com/office/2007/relationships/media" Target="../media/media11.mp3"/><Relationship Id="rId1" Type="http://schemas.openxmlformats.org/officeDocument/2006/relationships/tags" Target="../tags/tag20.xml"/><Relationship Id="rId6" Type="http://schemas.openxmlformats.org/officeDocument/2006/relationships/image" Target="../media/image22.wmf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p3"/><Relationship Id="rId7" Type="http://schemas.openxmlformats.org/officeDocument/2006/relationships/image" Target="../media/image5.png"/><Relationship Id="rId2" Type="http://schemas.microsoft.com/office/2007/relationships/media" Target="../media/media12.mp3"/><Relationship Id="rId1" Type="http://schemas.openxmlformats.org/officeDocument/2006/relationships/tags" Target="../tags/tag21.xml"/><Relationship Id="rId6" Type="http://schemas.openxmlformats.org/officeDocument/2006/relationships/image" Target="../media/image23.wmf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p3"/><Relationship Id="rId7" Type="http://schemas.openxmlformats.org/officeDocument/2006/relationships/image" Target="../media/image5.png"/><Relationship Id="rId2" Type="http://schemas.microsoft.com/office/2007/relationships/media" Target="../media/media13.mp3"/><Relationship Id="rId1" Type="http://schemas.openxmlformats.org/officeDocument/2006/relationships/tags" Target="../tags/tag22.xml"/><Relationship Id="rId6" Type="http://schemas.openxmlformats.org/officeDocument/2006/relationships/image" Target="../media/image24.wmf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image" Target="../media/image26.wmf"/><Relationship Id="rId3" Type="http://schemas.microsoft.com/office/2007/relationships/media" Target="../media/media14.mp3"/><Relationship Id="rId7" Type="http://schemas.openxmlformats.org/officeDocument/2006/relationships/oleObject" Target="../embeddings/oleObject12.bin"/><Relationship Id="rId12" Type="http://schemas.openxmlformats.org/officeDocument/2006/relationships/oleObject" Target="../embeddings/oleObject15.bin"/><Relationship Id="rId2" Type="http://schemas.openxmlformats.org/officeDocument/2006/relationships/tags" Target="../tags/tag23.xml"/><Relationship Id="rId1" Type="http://schemas.openxmlformats.org/officeDocument/2006/relationships/vmlDrawing" Target="../drawings/vmlDrawing6.vml"/><Relationship Id="rId6" Type="http://schemas.openxmlformats.org/officeDocument/2006/relationships/notesSlide" Target="../notesSlides/notesSlide14.xml"/><Relationship Id="rId11" Type="http://schemas.openxmlformats.org/officeDocument/2006/relationships/oleObject" Target="../embeddings/oleObject14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5.wmf"/><Relationship Id="rId4" Type="http://schemas.openxmlformats.org/officeDocument/2006/relationships/audio" Target="../media/media14.mp3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5.png"/><Relationship Id="rId3" Type="http://schemas.microsoft.com/office/2007/relationships/media" Target="../media/media15.mp3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29.wmf"/><Relationship Id="rId2" Type="http://schemas.openxmlformats.org/officeDocument/2006/relationships/tags" Target="../tags/tag24.xml"/><Relationship Id="rId1" Type="http://schemas.openxmlformats.org/officeDocument/2006/relationships/vmlDrawing" Target="../drawings/vmlDrawing7.vml"/><Relationship Id="rId6" Type="http://schemas.openxmlformats.org/officeDocument/2006/relationships/notesSlide" Target="../notesSlides/notesSlide15.xml"/><Relationship Id="rId11" Type="http://schemas.openxmlformats.org/officeDocument/2006/relationships/oleObject" Target="../embeddings/oleObject18.bin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28.wmf"/><Relationship Id="rId4" Type="http://schemas.openxmlformats.org/officeDocument/2006/relationships/audio" Target="../media/media15.mp3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microsoft.com/office/2007/relationships/media" Target="../media/media16.mp3"/><Relationship Id="rId7" Type="http://schemas.openxmlformats.org/officeDocument/2006/relationships/oleObject" Target="../embeddings/oleObject19.bin"/><Relationship Id="rId2" Type="http://schemas.openxmlformats.org/officeDocument/2006/relationships/tags" Target="../tags/tag25.xml"/><Relationship Id="rId1" Type="http://schemas.openxmlformats.org/officeDocument/2006/relationships/vmlDrawing" Target="../drawings/vmlDrawing8.vml"/><Relationship Id="rId6" Type="http://schemas.openxmlformats.org/officeDocument/2006/relationships/notesSlide" Target="../notesSlides/notesSlide16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1.wmf"/><Relationship Id="rId4" Type="http://schemas.openxmlformats.org/officeDocument/2006/relationships/audio" Target="../media/media16.mp3"/><Relationship Id="rId9" Type="http://schemas.openxmlformats.org/officeDocument/2006/relationships/oleObject" Target="../embeddings/oleObject2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p3"/><Relationship Id="rId2" Type="http://schemas.microsoft.com/office/2007/relationships/media" Target="../media/media17.mp3"/><Relationship Id="rId1" Type="http://schemas.openxmlformats.org/officeDocument/2006/relationships/tags" Target="../tags/tag2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image" Target="../media/image33.png"/><Relationship Id="rId3" Type="http://schemas.microsoft.com/office/2007/relationships/media" Target="../media/media18.mp3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34.wmf"/><Relationship Id="rId2" Type="http://schemas.openxmlformats.org/officeDocument/2006/relationships/tags" Target="../tags/tag27.xml"/><Relationship Id="rId16" Type="http://schemas.openxmlformats.org/officeDocument/2006/relationships/image" Target="../media/image4.png"/><Relationship Id="rId1" Type="http://schemas.openxmlformats.org/officeDocument/2006/relationships/vmlDrawing" Target="../drawings/vmlDrawing9.vml"/><Relationship Id="rId6" Type="http://schemas.openxmlformats.org/officeDocument/2006/relationships/notesSlide" Target="../notesSlides/notesSlide18.xml"/><Relationship Id="rId11" Type="http://schemas.openxmlformats.org/officeDocument/2006/relationships/oleObject" Target="../embeddings/oleObject23.bin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5.png"/><Relationship Id="rId10" Type="http://schemas.openxmlformats.org/officeDocument/2006/relationships/image" Target="../media/image33.wmf"/><Relationship Id="rId4" Type="http://schemas.openxmlformats.org/officeDocument/2006/relationships/audio" Target="../media/media18.mp3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27.bin"/><Relationship Id="rId18" Type="http://schemas.openxmlformats.org/officeDocument/2006/relationships/image" Target="../media/image4.png"/><Relationship Id="rId3" Type="http://schemas.microsoft.com/office/2007/relationships/media" Target="../media/media19.mp3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37.wmf"/><Relationship Id="rId17" Type="http://schemas.openxmlformats.org/officeDocument/2006/relationships/image" Target="../media/image5.png"/><Relationship Id="rId2" Type="http://schemas.openxmlformats.org/officeDocument/2006/relationships/tags" Target="../tags/tag28.xml"/><Relationship Id="rId16" Type="http://schemas.openxmlformats.org/officeDocument/2006/relationships/image" Target="../media/image39.wmf"/><Relationship Id="rId1" Type="http://schemas.openxmlformats.org/officeDocument/2006/relationships/vmlDrawing" Target="../drawings/vmlDrawing10.vml"/><Relationship Id="rId6" Type="http://schemas.openxmlformats.org/officeDocument/2006/relationships/notesSlide" Target="../notesSlides/notesSlide19.xml"/><Relationship Id="rId11" Type="http://schemas.openxmlformats.org/officeDocument/2006/relationships/oleObject" Target="../embeddings/oleObject26.bin"/><Relationship Id="rId5" Type="http://schemas.openxmlformats.org/officeDocument/2006/relationships/slideLayout" Target="../slideLayouts/slideLayout15.xml"/><Relationship Id="rId15" Type="http://schemas.openxmlformats.org/officeDocument/2006/relationships/oleObject" Target="../embeddings/oleObject28.bin"/><Relationship Id="rId10" Type="http://schemas.openxmlformats.org/officeDocument/2006/relationships/image" Target="../media/image36.wmf"/><Relationship Id="rId4" Type="http://schemas.openxmlformats.org/officeDocument/2006/relationships/audio" Target="../media/media19.mp3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38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p3"/><Relationship Id="rId2" Type="http://schemas.microsoft.com/office/2007/relationships/media" Target="../media/media2.mp3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p3"/><Relationship Id="rId7" Type="http://schemas.openxmlformats.org/officeDocument/2006/relationships/image" Target="../media/image5.png"/><Relationship Id="rId2" Type="http://schemas.microsoft.com/office/2007/relationships/media" Target="../media/media20.mp3"/><Relationship Id="rId1" Type="http://schemas.openxmlformats.org/officeDocument/2006/relationships/tags" Target="../tags/tag29.xml"/><Relationship Id="rId6" Type="http://schemas.openxmlformats.org/officeDocument/2006/relationships/image" Target="../media/image40.wmf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image" Target="../media/image5.png"/><Relationship Id="rId3" Type="http://schemas.microsoft.com/office/2007/relationships/media" Target="../media/media21.mp3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43.wmf"/><Relationship Id="rId2" Type="http://schemas.openxmlformats.org/officeDocument/2006/relationships/tags" Target="../tags/tag30.xml"/><Relationship Id="rId1" Type="http://schemas.openxmlformats.org/officeDocument/2006/relationships/vmlDrawing" Target="../drawings/vmlDrawing11.vml"/><Relationship Id="rId6" Type="http://schemas.openxmlformats.org/officeDocument/2006/relationships/notesSlide" Target="../notesSlides/notesSlide21.xml"/><Relationship Id="rId11" Type="http://schemas.openxmlformats.org/officeDocument/2006/relationships/oleObject" Target="../embeddings/oleObject31.bin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42.wmf"/><Relationship Id="rId4" Type="http://schemas.openxmlformats.org/officeDocument/2006/relationships/audio" Target="../media/media21.mp3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35.bin"/><Relationship Id="rId18" Type="http://schemas.openxmlformats.org/officeDocument/2006/relationships/image" Target="../media/image49.wmf"/><Relationship Id="rId3" Type="http://schemas.microsoft.com/office/2007/relationships/media" Target="../media/media22.mp3"/><Relationship Id="rId21" Type="http://schemas.openxmlformats.org/officeDocument/2006/relationships/oleObject" Target="../embeddings/oleObject39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46.wmf"/><Relationship Id="rId17" Type="http://schemas.openxmlformats.org/officeDocument/2006/relationships/oleObject" Target="../embeddings/oleObject37.bin"/><Relationship Id="rId2" Type="http://schemas.openxmlformats.org/officeDocument/2006/relationships/tags" Target="../tags/tag31.xml"/><Relationship Id="rId16" Type="http://schemas.openxmlformats.org/officeDocument/2006/relationships/image" Target="../media/image48.wmf"/><Relationship Id="rId20" Type="http://schemas.openxmlformats.org/officeDocument/2006/relationships/image" Target="../media/image50.wmf"/><Relationship Id="rId1" Type="http://schemas.openxmlformats.org/officeDocument/2006/relationships/vmlDrawing" Target="../drawings/vmlDrawing12.vml"/><Relationship Id="rId6" Type="http://schemas.openxmlformats.org/officeDocument/2006/relationships/notesSlide" Target="../notesSlides/notesSlide22.xml"/><Relationship Id="rId11" Type="http://schemas.openxmlformats.org/officeDocument/2006/relationships/oleObject" Target="../embeddings/oleObject34.bin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14.xml"/><Relationship Id="rId15" Type="http://schemas.openxmlformats.org/officeDocument/2006/relationships/oleObject" Target="../embeddings/oleObject36.bin"/><Relationship Id="rId23" Type="http://schemas.openxmlformats.org/officeDocument/2006/relationships/image" Target="../media/image5.png"/><Relationship Id="rId10" Type="http://schemas.openxmlformats.org/officeDocument/2006/relationships/image" Target="../media/image45.wmf"/><Relationship Id="rId19" Type="http://schemas.openxmlformats.org/officeDocument/2006/relationships/oleObject" Target="../embeddings/oleObject38.bin"/><Relationship Id="rId4" Type="http://schemas.openxmlformats.org/officeDocument/2006/relationships/audio" Target="../media/media22.mp3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47.wmf"/><Relationship Id="rId22" Type="http://schemas.openxmlformats.org/officeDocument/2006/relationships/image" Target="../media/image5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p3"/><Relationship Id="rId7" Type="http://schemas.openxmlformats.org/officeDocument/2006/relationships/image" Target="../media/image5.png"/><Relationship Id="rId2" Type="http://schemas.microsoft.com/office/2007/relationships/media" Target="../media/media23.mp3"/><Relationship Id="rId1" Type="http://schemas.openxmlformats.org/officeDocument/2006/relationships/tags" Target="../tags/tag32.xml"/><Relationship Id="rId6" Type="http://schemas.openxmlformats.org/officeDocument/2006/relationships/image" Target="../media/image52.wmf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p3"/><Relationship Id="rId2" Type="http://schemas.microsoft.com/office/2007/relationships/media" Target="../media/media24.mp3"/><Relationship Id="rId1" Type="http://schemas.openxmlformats.org/officeDocument/2006/relationships/tags" Target="../tags/tag33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oleObject" Target="../embeddings/oleObject43.bin"/><Relationship Id="rId18" Type="http://schemas.openxmlformats.org/officeDocument/2006/relationships/image" Target="../media/image58.wmf"/><Relationship Id="rId3" Type="http://schemas.microsoft.com/office/2007/relationships/media" Target="../media/media25.mp3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55.wmf"/><Relationship Id="rId17" Type="http://schemas.openxmlformats.org/officeDocument/2006/relationships/oleObject" Target="../embeddings/oleObject45.bin"/><Relationship Id="rId2" Type="http://schemas.openxmlformats.org/officeDocument/2006/relationships/tags" Target="../tags/tag34.xml"/><Relationship Id="rId16" Type="http://schemas.openxmlformats.org/officeDocument/2006/relationships/image" Target="../media/image57.wmf"/><Relationship Id="rId20" Type="http://schemas.openxmlformats.org/officeDocument/2006/relationships/image" Target="../media/image4.png"/><Relationship Id="rId1" Type="http://schemas.openxmlformats.org/officeDocument/2006/relationships/vmlDrawing" Target="../drawings/vmlDrawing13.vml"/><Relationship Id="rId6" Type="http://schemas.openxmlformats.org/officeDocument/2006/relationships/notesSlide" Target="../notesSlides/notesSlide25.xml"/><Relationship Id="rId11" Type="http://schemas.openxmlformats.org/officeDocument/2006/relationships/oleObject" Target="../embeddings/oleObject42.bin"/><Relationship Id="rId5" Type="http://schemas.openxmlformats.org/officeDocument/2006/relationships/slideLayout" Target="../slideLayouts/slideLayout13.xml"/><Relationship Id="rId15" Type="http://schemas.openxmlformats.org/officeDocument/2006/relationships/oleObject" Target="../embeddings/oleObject44.bin"/><Relationship Id="rId10" Type="http://schemas.openxmlformats.org/officeDocument/2006/relationships/image" Target="../media/image54.wmf"/><Relationship Id="rId19" Type="http://schemas.openxmlformats.org/officeDocument/2006/relationships/image" Target="../media/image5.png"/><Relationship Id="rId4" Type="http://schemas.openxmlformats.org/officeDocument/2006/relationships/audio" Target="../media/media25.mp3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56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image" Target="../media/image5.png"/><Relationship Id="rId3" Type="http://schemas.microsoft.com/office/2007/relationships/media" Target="../media/media26.mp3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60.wmf"/><Relationship Id="rId2" Type="http://schemas.openxmlformats.org/officeDocument/2006/relationships/tags" Target="../tags/tag35.xml"/><Relationship Id="rId1" Type="http://schemas.openxmlformats.org/officeDocument/2006/relationships/vmlDrawing" Target="../drawings/vmlDrawing14.vml"/><Relationship Id="rId6" Type="http://schemas.openxmlformats.org/officeDocument/2006/relationships/notesSlide" Target="../notesSlides/notesSlide26.xml"/><Relationship Id="rId11" Type="http://schemas.openxmlformats.org/officeDocument/2006/relationships/oleObject" Target="../embeddings/oleObject48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2.wmf"/><Relationship Id="rId4" Type="http://schemas.openxmlformats.org/officeDocument/2006/relationships/audio" Target="../media/media26.mp3"/><Relationship Id="rId9" Type="http://schemas.openxmlformats.org/officeDocument/2006/relationships/oleObject" Target="../embeddings/oleObject47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13" Type="http://schemas.openxmlformats.org/officeDocument/2006/relationships/image" Target="../media/image5.png"/><Relationship Id="rId3" Type="http://schemas.microsoft.com/office/2007/relationships/media" Target="../media/media27.mp3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63.wmf"/><Relationship Id="rId2" Type="http://schemas.openxmlformats.org/officeDocument/2006/relationships/tags" Target="../tags/tag36.xml"/><Relationship Id="rId1" Type="http://schemas.openxmlformats.org/officeDocument/2006/relationships/vmlDrawing" Target="../drawings/vmlDrawing15.vml"/><Relationship Id="rId6" Type="http://schemas.openxmlformats.org/officeDocument/2006/relationships/notesSlide" Target="../notesSlides/notesSlide27.xml"/><Relationship Id="rId11" Type="http://schemas.openxmlformats.org/officeDocument/2006/relationships/oleObject" Target="../embeddings/oleObject51.bin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62.wmf"/><Relationship Id="rId4" Type="http://schemas.openxmlformats.org/officeDocument/2006/relationships/audio" Target="../media/media27.mp3"/><Relationship Id="rId9" Type="http://schemas.openxmlformats.org/officeDocument/2006/relationships/oleObject" Target="../embeddings/oleObject5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oleObject" Target="../embeddings/oleObject55.bin"/><Relationship Id="rId18" Type="http://schemas.openxmlformats.org/officeDocument/2006/relationships/image" Target="../media/image4.png"/><Relationship Id="rId3" Type="http://schemas.microsoft.com/office/2007/relationships/media" Target="../media/media28.mp3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66.wmf"/><Relationship Id="rId17" Type="http://schemas.openxmlformats.org/officeDocument/2006/relationships/image" Target="../media/image5.png"/><Relationship Id="rId2" Type="http://schemas.openxmlformats.org/officeDocument/2006/relationships/tags" Target="../tags/tag37.xml"/><Relationship Id="rId16" Type="http://schemas.openxmlformats.org/officeDocument/2006/relationships/image" Target="../media/image53.wmf"/><Relationship Id="rId1" Type="http://schemas.openxmlformats.org/officeDocument/2006/relationships/vmlDrawing" Target="../drawings/vmlDrawing16.vml"/><Relationship Id="rId6" Type="http://schemas.openxmlformats.org/officeDocument/2006/relationships/notesSlide" Target="../notesSlides/notesSlide28.xml"/><Relationship Id="rId11" Type="http://schemas.openxmlformats.org/officeDocument/2006/relationships/oleObject" Target="../embeddings/oleObject54.bin"/><Relationship Id="rId5" Type="http://schemas.openxmlformats.org/officeDocument/2006/relationships/slideLayout" Target="../slideLayouts/slideLayout17.xml"/><Relationship Id="rId15" Type="http://schemas.openxmlformats.org/officeDocument/2006/relationships/oleObject" Target="../embeddings/oleObject56.bin"/><Relationship Id="rId10" Type="http://schemas.openxmlformats.org/officeDocument/2006/relationships/image" Target="../media/image65.wmf"/><Relationship Id="rId4" Type="http://schemas.openxmlformats.org/officeDocument/2006/relationships/audio" Target="../media/media28.mp3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67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microsoft.com/office/2007/relationships/media" Target="../media/media29.mp3"/><Relationship Id="rId7" Type="http://schemas.openxmlformats.org/officeDocument/2006/relationships/oleObject" Target="../embeddings/oleObject57.bin"/><Relationship Id="rId2" Type="http://schemas.openxmlformats.org/officeDocument/2006/relationships/tags" Target="../tags/tag38.xml"/><Relationship Id="rId1" Type="http://schemas.openxmlformats.org/officeDocument/2006/relationships/vmlDrawing" Target="../drawings/vmlDrawing17.v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9.mp3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p3"/><Relationship Id="rId2" Type="http://schemas.microsoft.com/office/2007/relationships/media" Target="../media/media3.mp3"/><Relationship Id="rId1" Type="http://schemas.openxmlformats.org/officeDocument/2006/relationships/tags" Target="../tags/tag1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microsoft.com/office/2007/relationships/media" Target="../media/media30.mp3"/><Relationship Id="rId7" Type="http://schemas.openxmlformats.org/officeDocument/2006/relationships/oleObject" Target="../embeddings/oleObject29.bin"/><Relationship Id="rId2" Type="http://schemas.openxmlformats.org/officeDocument/2006/relationships/tags" Target="../tags/tag39.xml"/><Relationship Id="rId1" Type="http://schemas.openxmlformats.org/officeDocument/2006/relationships/vmlDrawing" Target="../drawings/vmlDrawing18.v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0.mp3"/><Relationship Id="rId9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microsoft.com/office/2007/relationships/media" Target="../media/media31.mp3"/><Relationship Id="rId7" Type="http://schemas.openxmlformats.org/officeDocument/2006/relationships/oleObject" Target="../embeddings/oleObject58.bin"/><Relationship Id="rId2" Type="http://schemas.openxmlformats.org/officeDocument/2006/relationships/tags" Target="../tags/tag40.xml"/><Relationship Id="rId1" Type="http://schemas.openxmlformats.org/officeDocument/2006/relationships/vmlDrawing" Target="../drawings/vmlDrawing19.v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4.png"/><Relationship Id="rId4" Type="http://schemas.openxmlformats.org/officeDocument/2006/relationships/audio" Target="../media/media31.mp3"/><Relationship Id="rId9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2.mp3"/><Relationship Id="rId7" Type="http://schemas.openxmlformats.org/officeDocument/2006/relationships/image" Target="../media/image4.png"/><Relationship Id="rId2" Type="http://schemas.microsoft.com/office/2007/relationships/media" Target="../media/media32.mp3"/><Relationship Id="rId1" Type="http://schemas.openxmlformats.org/officeDocument/2006/relationships/tags" Target="../tags/tag4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3.mp3"/><Relationship Id="rId2" Type="http://schemas.microsoft.com/office/2007/relationships/media" Target="../media/media33.mp3"/><Relationship Id="rId1" Type="http://schemas.openxmlformats.org/officeDocument/2006/relationships/tags" Target="../tags/tag4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4.bin"/><Relationship Id="rId3" Type="http://schemas.microsoft.com/office/2007/relationships/media" Target="../media/media4.mp3"/><Relationship Id="rId7" Type="http://schemas.openxmlformats.org/officeDocument/2006/relationships/oleObject" Target="../embeddings/oleObject1.bin"/><Relationship Id="rId12" Type="http://schemas.openxmlformats.org/officeDocument/2006/relationships/image" Target="../media/image8.wmf"/><Relationship Id="rId2" Type="http://schemas.openxmlformats.org/officeDocument/2006/relationships/tags" Target="../tags/tag13.xml"/><Relationship Id="rId16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4.xml"/><Relationship Id="rId11" Type="http://schemas.openxmlformats.org/officeDocument/2006/relationships/oleObject" Target="../embeddings/oleObject3.bin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5.png"/><Relationship Id="rId10" Type="http://schemas.openxmlformats.org/officeDocument/2006/relationships/image" Target="../media/image7.wmf"/><Relationship Id="rId4" Type="http://schemas.openxmlformats.org/officeDocument/2006/relationships/audio" Target="../media/media4.mp3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microsoft.com/office/2007/relationships/media" Target="../media/media5.mp3"/><Relationship Id="rId7" Type="http://schemas.openxmlformats.org/officeDocument/2006/relationships/image" Target="../media/image11.emf"/><Relationship Id="rId12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0.wmf"/><Relationship Id="rId4" Type="http://schemas.openxmlformats.org/officeDocument/2006/relationships/audio" Target="../media/media5.mp3"/><Relationship Id="rId9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microsoft.com/office/2007/relationships/media" Target="../media/media6.mp3"/><Relationship Id="rId7" Type="http://schemas.openxmlformats.org/officeDocument/2006/relationships/oleObject" Target="../embeddings/oleObject6.bin"/><Relationship Id="rId2" Type="http://schemas.openxmlformats.org/officeDocument/2006/relationships/tags" Target="../tags/tag15.xml"/><Relationship Id="rId1" Type="http://schemas.openxmlformats.org/officeDocument/2006/relationships/vmlDrawing" Target="../drawings/vmlDrawing3.vm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wmf"/><Relationship Id="rId4" Type="http://schemas.openxmlformats.org/officeDocument/2006/relationships/audio" Target="../media/media6.mp3"/><Relationship Id="rId9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microsoft.com/office/2007/relationships/media" Target="../media/media7.mp3"/><Relationship Id="rId7" Type="http://schemas.openxmlformats.org/officeDocument/2006/relationships/oleObject" Target="../embeddings/oleObject8.bin"/><Relationship Id="rId12" Type="http://schemas.openxmlformats.org/officeDocument/2006/relationships/image" Target="../media/image4.png"/><Relationship Id="rId2" Type="http://schemas.openxmlformats.org/officeDocument/2006/relationships/tags" Target="../tags/tag16.xml"/><Relationship Id="rId1" Type="http://schemas.openxmlformats.org/officeDocument/2006/relationships/vmlDrawing" Target="../drawings/vmlDrawing4.v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6.emf"/><Relationship Id="rId4" Type="http://schemas.openxmlformats.org/officeDocument/2006/relationships/audio" Target="../media/media7.mp3"/><Relationship Id="rId9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microsoft.com/office/2007/relationships/media" Target="../media/media8.mp3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4.png"/><Relationship Id="rId2" Type="http://schemas.openxmlformats.org/officeDocument/2006/relationships/tags" Target="../tags/tag17.xml"/><Relationship Id="rId1" Type="http://schemas.openxmlformats.org/officeDocument/2006/relationships/vmlDrawing" Target="../drawings/vmlDrawing5.vml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8.emf"/><Relationship Id="rId4" Type="http://schemas.openxmlformats.org/officeDocument/2006/relationships/audio" Target="../media/media8.mp3"/><Relationship Id="rId9" Type="http://schemas.openxmlformats.org/officeDocument/2006/relationships/oleObject" Target="../embeddings/oleObject11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9.mp3"/><Relationship Id="rId7" Type="http://schemas.openxmlformats.org/officeDocument/2006/relationships/image" Target="../media/image20.emf"/><Relationship Id="rId2" Type="http://schemas.microsoft.com/office/2007/relationships/media" Target="../media/media9.mp3"/><Relationship Id="rId1" Type="http://schemas.openxmlformats.org/officeDocument/2006/relationships/tags" Target="../tags/tag18.xml"/><Relationship Id="rId6" Type="http://schemas.openxmlformats.org/officeDocument/2006/relationships/image" Target="../media/image19.emf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DIGITAL SIGNAL PROCESSING</a:t>
            </a:r>
            <a:br>
              <a:rPr lang="en-GB" dirty="0"/>
            </a:br>
            <a:r>
              <a:rPr lang="en-GB" dirty="0"/>
              <a:t>Chapter 7</a:t>
            </a:r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>
          <a:xfrm>
            <a:off x="2362200" y="6049963"/>
            <a:ext cx="6705600" cy="685800"/>
          </a:xfrm>
        </p:spPr>
        <p:txBody>
          <a:bodyPr>
            <a:normAutofit fontScale="55000" lnSpcReduction="20000"/>
          </a:bodyPr>
          <a:lstStyle/>
          <a:p>
            <a:pPr eaLnBrk="1" hangingPunct="1"/>
            <a:endParaRPr lang="en-GB" sz="3400" dirty="0"/>
          </a:p>
          <a:p>
            <a:pPr eaLnBrk="1" hangingPunct="1"/>
            <a:r>
              <a:rPr lang="en-GB" sz="3400" dirty="0"/>
              <a:t>EEE DSP Teaching Team</a:t>
            </a:r>
          </a:p>
          <a:p>
            <a:pPr eaLnBrk="1" hangingPunct="1"/>
            <a:endParaRPr lang="en-GB" dirty="0"/>
          </a:p>
        </p:txBody>
      </p:sp>
      <p:pic>
        <p:nvPicPr>
          <p:cNvPr id="3" name="60167843">
            <a:hlinkClick r:id="" action="ppaction://media"/>
            <a:extLst>
              <a:ext uri="{FF2B5EF4-FFF2-40B4-BE49-F238E27FC236}">
                <a16:creationId xmlns:a16="http://schemas.microsoft.com/office/drawing/2014/main" id="{D81801C1-2D82-4D5B-B7FB-6359D7C6EE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66138" y="5995988"/>
            <a:ext cx="487362" cy="48736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203226"/>
            <a:ext cx="5867400" cy="365125"/>
          </a:xfrm>
        </p:spPr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3C75B6-9A3F-4BFC-A6FA-CE2540634F3B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B8B5101-0270-40FE-A9A2-71ED1A99D784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10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75"/>
            <a:ext cx="9144000" cy="11430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“sampling” the spectrum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Fourier transform of a continuous time signal</a:t>
            </a:r>
          </a:p>
          <a:p>
            <a:pPr eaLnBrk="1" hangingPunct="1"/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29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852738"/>
            <a:ext cx="7975600" cy="252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60167931">
            <a:hlinkClick r:id="" action="ppaction://media"/>
            <a:extLst>
              <a:ext uri="{FF2B5EF4-FFF2-40B4-BE49-F238E27FC236}">
                <a16:creationId xmlns:a16="http://schemas.microsoft.com/office/drawing/2014/main" id="{9D6A0BB5-E9E9-4166-B801-AD1DFB7E088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99463" y="6127750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325933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4E72F34-AA53-4EA1-8A97-244E16391CFD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11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117348" y="366771"/>
            <a:ext cx="9144000" cy="11430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the time sampling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 of the discrete time signal</a:t>
            </a:r>
          </a:p>
          <a:p>
            <a:pPr eaLnBrk="1" hangingPunct="1"/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31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2878138"/>
            <a:ext cx="7975600" cy="252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60167945">
            <a:hlinkClick r:id="" action="ppaction://media"/>
            <a:extLst>
              <a:ext uri="{FF2B5EF4-FFF2-40B4-BE49-F238E27FC236}">
                <a16:creationId xmlns:a16="http://schemas.microsoft.com/office/drawing/2014/main" id="{DC67F414-F994-495C-B448-AAE6A0CB209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8838" y="5995988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29405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B516AEC-5472-4042-985F-AEB7C45E5014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12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912813"/>
          </a:xfrm>
        </p:spPr>
        <p:txBody>
          <a:bodyPr/>
          <a:lstStyle/>
          <a:p>
            <a:pPr eaLnBrk="1" hangingPunct="1"/>
            <a:r>
              <a:rPr lang="en-GB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“frequency sampling” the spectrum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" y="1600200"/>
            <a:ext cx="8578850" cy="4525963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Continuous spectrum converted to discrete </a:t>
            </a:r>
          </a:p>
          <a:p>
            <a:pPr eaLnBrk="1" hangingPunct="1"/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/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2878138"/>
            <a:ext cx="7975600" cy="252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264275" y="3068638"/>
            <a:ext cx="936625" cy="2043112"/>
          </a:xfrm>
          <a:prstGeom prst="rect">
            <a:avLst/>
          </a:prstGeom>
          <a:noFill/>
          <a:ln w="635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03350" y="3068638"/>
            <a:ext cx="865188" cy="1944687"/>
          </a:xfrm>
          <a:prstGeom prst="rect">
            <a:avLst/>
          </a:prstGeom>
          <a:noFill/>
          <a:ln w="635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SG"/>
          </a:p>
        </p:txBody>
      </p:sp>
      <p:pic>
        <p:nvPicPr>
          <p:cNvPr id="3" name="60167978">
            <a:hlinkClick r:id="" action="ppaction://media"/>
            <a:extLst>
              <a:ext uri="{FF2B5EF4-FFF2-40B4-BE49-F238E27FC236}">
                <a16:creationId xmlns:a16="http://schemas.microsoft.com/office/drawing/2014/main" id="{1BFE4C93-CE2F-4FED-816C-CAA3B1D27E4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64513" y="6048375"/>
            <a:ext cx="487362" cy="4873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580848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3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DBCF164-74A8-4F5A-826B-ECF4641B1D2F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13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1143000"/>
          </a:xfrm>
        </p:spPr>
        <p:txBody>
          <a:bodyPr/>
          <a:lstStyle/>
          <a:p>
            <a:pPr eaLnBrk="1" hangingPunct="1"/>
            <a:r>
              <a:rPr lang="en-GB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“frequency sampling” on the spectrum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Discrete Fourier transform</a:t>
            </a:r>
          </a:p>
          <a:p>
            <a:pPr eaLnBrk="1" hangingPunct="1"/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/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2878138"/>
            <a:ext cx="7975600" cy="252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60167981">
            <a:hlinkClick r:id="" action="ppaction://media"/>
            <a:extLst>
              <a:ext uri="{FF2B5EF4-FFF2-40B4-BE49-F238E27FC236}">
                <a16:creationId xmlns:a16="http://schemas.microsoft.com/office/drawing/2014/main" id="{620F63F0-DB5B-4C22-BAA9-13B3C73084F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51850" y="6113463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6203471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D6BBCD9-CE8E-4DCE-9CF8-1644344F2BAC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14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8686800" cy="11430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Effect of “sampling” the spectrum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inverse Fourier transform of         will not get back the time sequence x(n); but instead a periodic version of it.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another words,          is the sequence x(n) repeating itself every N samples.</a:t>
            </a:r>
          </a:p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practice, we are only interested in one period of 	  or	</a:t>
            </a:r>
          </a:p>
          <a:p>
            <a:pPr eaLnBrk="1" hangingPunct="1"/>
            <a:endParaRPr lang="en-GB" dirty="0">
              <a:solidFill>
                <a:schemeClr val="accent1">
                  <a:lumMod val="75000"/>
                </a:schemeClr>
              </a:solidFill>
              <a:cs typeface="Times New Roman" pitchFamily="18" charset="0"/>
            </a:endParaRPr>
          </a:p>
        </p:txBody>
      </p:sp>
      <p:graphicFrame>
        <p:nvGraphicFramePr>
          <p:cNvPr id="16389" name="Object 4"/>
          <p:cNvGraphicFramePr>
            <a:graphicFrameLocks noChangeAspect="1"/>
          </p:cNvGraphicFramePr>
          <p:nvPr/>
        </p:nvGraphicFramePr>
        <p:xfrm>
          <a:off x="6876256" y="1700808"/>
          <a:ext cx="8223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" name="Equation" r:id="rId7" imgW="749300" imgH="457200" progId="Equation.3">
                  <p:embed/>
                </p:oleObj>
              </mc:Choice>
              <mc:Fallback>
                <p:oleObj name="Equation" r:id="rId7" imgW="749300" imgH="457200" progId="Equation.3">
                  <p:embed/>
                  <p:pic>
                    <p:nvPicPr>
                      <p:cNvPr id="1638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256" y="1700808"/>
                        <a:ext cx="822325" cy="5016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5"/>
          <p:cNvGraphicFramePr>
            <a:graphicFrameLocks noChangeAspect="1"/>
          </p:cNvGraphicFramePr>
          <p:nvPr/>
        </p:nvGraphicFramePr>
        <p:xfrm>
          <a:off x="971600" y="4797152"/>
          <a:ext cx="81756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" name="Equation" r:id="rId9" imgW="330057" imgH="203112" progId="Equation.3">
                  <p:embed/>
                </p:oleObj>
              </mc:Choice>
              <mc:Fallback>
                <p:oleObj name="Equation" r:id="rId9" imgW="330057" imgH="203112" progId="Equation.3">
                  <p:embed/>
                  <p:pic>
                    <p:nvPicPr>
                      <p:cNvPr id="1639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4797152"/>
                        <a:ext cx="817562" cy="5032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6"/>
          <p:cNvGraphicFramePr>
            <a:graphicFrameLocks noChangeAspect="1"/>
          </p:cNvGraphicFramePr>
          <p:nvPr/>
        </p:nvGraphicFramePr>
        <p:xfrm>
          <a:off x="2267744" y="4869160"/>
          <a:ext cx="749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Equation" r:id="rId11" imgW="749300" imgH="457200" progId="Equation.3">
                  <p:embed/>
                </p:oleObj>
              </mc:Choice>
              <mc:Fallback>
                <p:oleObj name="Equation" r:id="rId11" imgW="749300" imgH="457200" progId="Equation.3">
                  <p:embed/>
                  <p:pic>
                    <p:nvPicPr>
                      <p:cNvPr id="1639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4869160"/>
                        <a:ext cx="749300" cy="457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7"/>
          <p:cNvGraphicFramePr>
            <a:graphicFrameLocks noChangeAspect="1"/>
          </p:cNvGraphicFramePr>
          <p:nvPr/>
        </p:nvGraphicFramePr>
        <p:xfrm>
          <a:off x="3707904" y="3429000"/>
          <a:ext cx="685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Equation" r:id="rId12" imgW="685800" imgH="393700" progId="Equation.3">
                  <p:embed/>
                </p:oleObj>
              </mc:Choice>
              <mc:Fallback>
                <p:oleObj name="Equation" r:id="rId12" imgW="685800" imgH="393700" progId="Equation.3">
                  <p:embed/>
                  <p:pic>
                    <p:nvPicPr>
                      <p:cNvPr id="1639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3429000"/>
                        <a:ext cx="685800" cy="393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60167987">
            <a:hlinkClick r:id="" action="ppaction://media"/>
            <a:extLst>
              <a:ext uri="{FF2B5EF4-FFF2-40B4-BE49-F238E27FC236}">
                <a16:creationId xmlns:a16="http://schemas.microsoft.com/office/drawing/2014/main" id="{26541C94-6141-4F3F-8905-16F15B40560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77213" y="5943600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9903750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609C707-98C8-4A82-9E3E-EC12F3B81808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15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87313" y="1273175"/>
            <a:ext cx="8229600" cy="11430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</a:t>
            </a:r>
          </a:p>
        </p:txBody>
      </p:sp>
      <p:graphicFrame>
        <p:nvGraphicFramePr>
          <p:cNvPr id="17412" name="Object 3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85528442"/>
              </p:ext>
            </p:extLst>
          </p:nvPr>
        </p:nvGraphicFramePr>
        <p:xfrm>
          <a:off x="9525" y="2371725"/>
          <a:ext cx="4465638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Equation" r:id="rId7" imgW="1650960" imgH="330120" progId="Equation.DSMT4">
                  <p:embed/>
                </p:oleObj>
              </mc:Choice>
              <mc:Fallback>
                <p:oleObj name="Equation" r:id="rId7" imgW="1650960" imgH="330120" progId="Equation.DSMT4">
                  <p:embed/>
                  <p:pic>
                    <p:nvPicPr>
                      <p:cNvPr id="174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" y="2371725"/>
                        <a:ext cx="4465638" cy="893763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810334328"/>
              </p:ext>
            </p:extLst>
          </p:nvPr>
        </p:nvGraphicFramePr>
        <p:xfrm>
          <a:off x="9525" y="3673860"/>
          <a:ext cx="4497388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Equation" r:id="rId9" imgW="1828800" imgH="431640" progId="Equation.DSMT4">
                  <p:embed/>
                </p:oleObj>
              </mc:Choice>
              <mc:Fallback>
                <p:oleObj name="Equation" r:id="rId9" imgW="1828800" imgH="431640" progId="Equation.DSMT4">
                  <p:embed/>
                  <p:pic>
                    <p:nvPicPr>
                      <p:cNvPr id="174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" y="3673860"/>
                        <a:ext cx="4497388" cy="1062037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Object 5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661085405"/>
              </p:ext>
            </p:extLst>
          </p:nvPr>
        </p:nvGraphicFramePr>
        <p:xfrm>
          <a:off x="52387" y="5408883"/>
          <a:ext cx="4440100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Equation" r:id="rId11" imgW="1815840" imgH="444240" progId="Equation.DSMT4">
                  <p:embed/>
                </p:oleObj>
              </mc:Choice>
              <mc:Fallback>
                <p:oleObj name="Equation" r:id="rId11" imgW="1815840" imgH="444240" progId="Equation.DSMT4">
                  <p:embed/>
                  <p:pic>
                    <p:nvPicPr>
                      <p:cNvPr id="174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" y="5408883"/>
                        <a:ext cx="4440100" cy="1071563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Text Box 6"/>
          <p:cNvSpPr txBox="1">
            <a:spLocks noChangeArrowheads="1"/>
          </p:cNvSpPr>
          <p:nvPr/>
        </p:nvSpPr>
        <p:spPr bwMode="auto">
          <a:xfrm>
            <a:off x="5219700" y="2231431"/>
            <a:ext cx="3024188" cy="1054100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800" baseline="0" dirty="0"/>
              <a:t> Fourier transform </a:t>
            </a:r>
            <a:endParaRPr lang="en-GB" sz="1800" b="1" baseline="0" dirty="0"/>
          </a:p>
          <a:p>
            <a:pPr eaLnBrk="1" hangingPunct="1">
              <a:spcBef>
                <a:spcPct val="50000"/>
              </a:spcBef>
            </a:pPr>
            <a:r>
              <a:rPr lang="en-GB" sz="1800" b="1" baseline="0" dirty="0"/>
              <a:t> time   (t)-&gt; continuous </a:t>
            </a:r>
            <a:r>
              <a:rPr lang="en-GB" sz="1800" baseline="0" dirty="0"/>
              <a:t>frequency (</a:t>
            </a:r>
            <a:r>
              <a:rPr lang="en-GB" sz="1800" baseline="0" dirty="0">
                <a:latin typeface="Symbol" pitchFamily="18" charset="2"/>
              </a:rPr>
              <a:t>w</a:t>
            </a:r>
            <a:r>
              <a:rPr lang="en-GB" sz="1800" baseline="0" dirty="0"/>
              <a:t>)-&gt;continuous</a:t>
            </a:r>
          </a:p>
        </p:txBody>
      </p:sp>
      <p:sp>
        <p:nvSpPr>
          <p:cNvPr id="17416" name="Text Box 7"/>
          <p:cNvSpPr txBox="1">
            <a:spLocks noChangeArrowheads="1"/>
          </p:cNvSpPr>
          <p:nvPr/>
        </p:nvSpPr>
        <p:spPr bwMode="auto">
          <a:xfrm>
            <a:off x="5292724" y="3579418"/>
            <a:ext cx="3095625" cy="1328737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800" baseline="0" dirty="0"/>
              <a:t>Fourier transform of discrete time signal</a:t>
            </a:r>
          </a:p>
          <a:p>
            <a:pPr eaLnBrk="1" hangingPunct="1">
              <a:spcBef>
                <a:spcPct val="50000"/>
              </a:spcBef>
            </a:pPr>
            <a:r>
              <a:rPr lang="en-GB" sz="1800" baseline="0" dirty="0"/>
              <a:t>time (n)-&gt; discrete frequency (</a:t>
            </a:r>
            <a:r>
              <a:rPr lang="en-GB" sz="1800" baseline="0" dirty="0">
                <a:latin typeface="Symbol" pitchFamily="18" charset="2"/>
              </a:rPr>
              <a:t>w</a:t>
            </a:r>
            <a:r>
              <a:rPr lang="en-GB" sz="1800" baseline="0" dirty="0"/>
              <a:t>)-&gt;continuous</a:t>
            </a:r>
          </a:p>
        </p:txBody>
      </p:sp>
      <p:sp>
        <p:nvSpPr>
          <p:cNvPr id="17417" name="Text Box 8"/>
          <p:cNvSpPr txBox="1">
            <a:spLocks noChangeArrowheads="1"/>
          </p:cNvSpPr>
          <p:nvPr/>
        </p:nvSpPr>
        <p:spPr bwMode="auto">
          <a:xfrm>
            <a:off x="5292725" y="5373688"/>
            <a:ext cx="3095625" cy="1328737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800" baseline="0" dirty="0"/>
              <a:t>Discrete Fourier transform for discrete time &amp; frequency</a:t>
            </a:r>
          </a:p>
          <a:p>
            <a:pPr eaLnBrk="1" hangingPunct="1">
              <a:spcBef>
                <a:spcPct val="50000"/>
              </a:spcBef>
            </a:pPr>
            <a:r>
              <a:rPr lang="en-GB" sz="1800" baseline="0" dirty="0"/>
              <a:t>time (n)-&gt; discrete frequency (k)-&gt;discrete</a:t>
            </a:r>
          </a:p>
        </p:txBody>
      </p:sp>
      <p:sp>
        <p:nvSpPr>
          <p:cNvPr id="17418" name="Rectangle 9"/>
          <p:cNvSpPr>
            <a:spLocks noChangeArrowheads="1"/>
          </p:cNvSpPr>
          <p:nvPr/>
        </p:nvSpPr>
        <p:spPr bwMode="auto">
          <a:xfrm>
            <a:off x="53975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baseline="0" dirty="0">
                <a:solidFill>
                  <a:schemeClr val="accent1">
                    <a:lumMod val="75000"/>
                  </a:schemeClr>
                </a:solidFill>
              </a:rPr>
              <a:t>Discrete Fourier Transform</a:t>
            </a:r>
            <a:endParaRPr lang="en-GB" sz="4400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60167997">
            <a:hlinkClick r:id="" action="ppaction://media"/>
            <a:extLst>
              <a:ext uri="{FF2B5EF4-FFF2-40B4-BE49-F238E27FC236}">
                <a16:creationId xmlns:a16="http://schemas.microsoft.com/office/drawing/2014/main" id="{35E50492-73D8-4F53-A28E-3965ED1D8FD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243888" y="419100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" y="6564313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6667" y="48105"/>
            <a:ext cx="1420491" cy="32311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87548686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F011967-F720-4177-89E8-145E0506AC6A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16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25997" y="116632"/>
            <a:ext cx="9144000" cy="11430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rgbClr val="FF9900"/>
                </a:solidFill>
              </a:rPr>
              <a:t>Definition of Discrete Fourier transform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Fourier transform (DFT):</a:t>
            </a:r>
          </a:p>
          <a:p>
            <a:pPr eaLnBrk="1" hangingPunct="1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Discrete Fourier transform (IDFT):</a:t>
            </a:r>
          </a:p>
        </p:txBody>
      </p:sp>
      <p:graphicFrame>
        <p:nvGraphicFramePr>
          <p:cNvPr id="18437" name="Object 4"/>
          <p:cNvGraphicFramePr>
            <a:graphicFrameLocks noChangeAspect="1"/>
          </p:cNvGraphicFramePr>
          <p:nvPr/>
        </p:nvGraphicFramePr>
        <p:xfrm>
          <a:off x="3048000" y="2590800"/>
          <a:ext cx="30099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Equation" r:id="rId7" imgW="3009900" imgH="952500" progId="Equation.3">
                  <p:embed/>
                </p:oleObj>
              </mc:Choice>
              <mc:Fallback>
                <p:oleObj name="Equation" r:id="rId7" imgW="3009900" imgH="952500" progId="Equation.3">
                  <p:embed/>
                  <p:pic>
                    <p:nvPicPr>
                      <p:cNvPr id="1843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590800"/>
                        <a:ext cx="3009900" cy="95250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8" name="Object 5"/>
          <p:cNvGraphicFramePr>
            <a:graphicFrameLocks noChangeAspect="1"/>
          </p:cNvGraphicFramePr>
          <p:nvPr/>
        </p:nvGraphicFramePr>
        <p:xfrm>
          <a:off x="2971800" y="4648200"/>
          <a:ext cx="32385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Equation" r:id="rId9" imgW="3238500" imgH="952500" progId="Equation.3">
                  <p:embed/>
                </p:oleObj>
              </mc:Choice>
              <mc:Fallback>
                <p:oleObj name="Equation" r:id="rId9" imgW="3238500" imgH="952500" progId="Equation.3">
                  <p:embed/>
                  <p:pic>
                    <p:nvPicPr>
                      <p:cNvPr id="1843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648200"/>
                        <a:ext cx="3238500" cy="95250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60168004">
            <a:hlinkClick r:id="" action="ppaction://media"/>
            <a:extLst>
              <a:ext uri="{FF2B5EF4-FFF2-40B4-BE49-F238E27FC236}">
                <a16:creationId xmlns:a16="http://schemas.microsoft.com/office/drawing/2014/main" id="{AF8A3194-29F8-4738-BFEB-68F5EE061CF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74063" y="5943600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8561264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5EC41C9-3233-4CDE-BDEF-C091955E11D6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17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Conventions used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the conventions used here:</a:t>
            </a:r>
          </a:p>
          <a:p>
            <a:pPr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x : small letters </a:t>
            </a:r>
          </a:p>
          <a:p>
            <a:pPr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 denotes time domain signals</a:t>
            </a:r>
          </a:p>
          <a:p>
            <a:pPr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	X : Capital letters </a:t>
            </a:r>
          </a:p>
          <a:p>
            <a:pPr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		 denotes frequency domain signals</a:t>
            </a:r>
          </a:p>
          <a:p>
            <a:pPr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	n  time index</a:t>
            </a:r>
          </a:p>
          <a:p>
            <a:pPr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	k  frequency index</a:t>
            </a:r>
          </a:p>
        </p:txBody>
      </p:sp>
      <p:pic>
        <p:nvPicPr>
          <p:cNvPr id="2" name="60168022">
            <a:hlinkClick r:id="" action="ppaction://media"/>
            <a:extLst>
              <a:ext uri="{FF2B5EF4-FFF2-40B4-BE49-F238E27FC236}">
                <a16:creationId xmlns:a16="http://schemas.microsoft.com/office/drawing/2014/main" id="{E7900275-4489-40E5-9593-E79ED304BC6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81988" y="6113463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957079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FA8A63-0462-4997-8738-CC898D544AAF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18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Example 2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066088" cy="4525963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4-point DFT of the sequence</a:t>
            </a:r>
          </a:p>
          <a:p>
            <a:pPr marL="533400" indent="-533400"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pPr marL="533400" indent="-533400"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Hence,</a:t>
            </a:r>
          </a:p>
          <a:p>
            <a:pPr marL="533400" indent="-533400"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40644" name="Object 4"/>
          <p:cNvGraphicFramePr>
            <a:graphicFrameLocks noChangeAspect="1"/>
          </p:cNvGraphicFramePr>
          <p:nvPr/>
        </p:nvGraphicFramePr>
        <p:xfrm>
          <a:off x="539750" y="3716338"/>
          <a:ext cx="3200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5" name="Equation" r:id="rId7" imgW="3200400" imgH="914400" progId="Equation.3">
                  <p:embed/>
                </p:oleObj>
              </mc:Choice>
              <mc:Fallback>
                <p:oleObj name="Equation" r:id="rId7" imgW="3200400" imgH="914400" progId="Equation.3">
                  <p:embed/>
                  <p:pic>
                    <p:nvPicPr>
                      <p:cNvPr id="2406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716338"/>
                        <a:ext cx="3200400" cy="914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45" name="Object 5"/>
          <p:cNvGraphicFramePr>
            <a:graphicFrameLocks noChangeAspect="1"/>
          </p:cNvGraphicFramePr>
          <p:nvPr/>
        </p:nvGraphicFramePr>
        <p:xfrm>
          <a:off x="611188" y="5300663"/>
          <a:ext cx="7488237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Equation" r:id="rId9" imgW="3327400" imgH="457200" progId="Equation.DSMT4">
                  <p:embed/>
                </p:oleObj>
              </mc:Choice>
              <mc:Fallback>
                <p:oleObj name="Equation" r:id="rId9" imgW="3327400" imgH="457200" progId="Equation.DSMT4">
                  <p:embed/>
                  <p:pic>
                    <p:nvPicPr>
                      <p:cNvPr id="2406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300663"/>
                        <a:ext cx="7488237" cy="1028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7" name="Object 6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32246880"/>
              </p:ext>
            </p:extLst>
          </p:nvPr>
        </p:nvGraphicFramePr>
        <p:xfrm>
          <a:off x="517525" y="2205038"/>
          <a:ext cx="26511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Equation" r:id="rId11" imgW="876300" imgH="203200" progId="Equation.DSMT4">
                  <p:embed/>
                </p:oleObj>
              </mc:Choice>
              <mc:Fallback>
                <p:oleObj name="Equation" r:id="rId11" imgW="876300" imgH="203200" progId="Equation.DSMT4">
                  <p:embed/>
                  <p:pic>
                    <p:nvPicPr>
                      <p:cNvPr id="204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525" y="2205038"/>
                        <a:ext cx="2651125" cy="57943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0647" name="Line 7"/>
          <p:cNvSpPr>
            <a:spLocks noChangeShapeType="1"/>
          </p:cNvSpPr>
          <p:nvPr/>
        </p:nvSpPr>
        <p:spPr bwMode="auto">
          <a:xfrm>
            <a:off x="2124075" y="2636838"/>
            <a:ext cx="0" cy="2663825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240648" name="Line 8"/>
          <p:cNvSpPr>
            <a:spLocks noChangeShapeType="1"/>
          </p:cNvSpPr>
          <p:nvPr/>
        </p:nvSpPr>
        <p:spPr bwMode="auto">
          <a:xfrm>
            <a:off x="2339975" y="2636838"/>
            <a:ext cx="863600" cy="2808287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240649" name="Line 9"/>
          <p:cNvSpPr>
            <a:spLocks noChangeShapeType="1"/>
          </p:cNvSpPr>
          <p:nvPr/>
        </p:nvSpPr>
        <p:spPr bwMode="auto">
          <a:xfrm>
            <a:off x="2627313" y="2636838"/>
            <a:ext cx="2305050" cy="2736850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240650" name="Line 10"/>
          <p:cNvSpPr>
            <a:spLocks noChangeShapeType="1"/>
          </p:cNvSpPr>
          <p:nvPr/>
        </p:nvSpPr>
        <p:spPr bwMode="auto">
          <a:xfrm>
            <a:off x="2843213" y="2565400"/>
            <a:ext cx="4033837" cy="2879725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2" name="Oval 1"/>
          <p:cNvSpPr/>
          <p:nvPr/>
        </p:nvSpPr>
        <p:spPr>
          <a:xfrm>
            <a:off x="6877050" y="2636838"/>
            <a:ext cx="1222375" cy="1368226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7452320" y="2205038"/>
            <a:ext cx="72008" cy="2160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300192" y="3284984"/>
            <a:ext cx="2396952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2" idx="7"/>
          </p:cNvCxnSpPr>
          <p:nvPr/>
        </p:nvCxnSpPr>
        <p:spPr>
          <a:xfrm flipV="1">
            <a:off x="7452320" y="2837210"/>
            <a:ext cx="468092" cy="519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6200000" flipV="1">
            <a:off x="7650362" y="3086942"/>
            <a:ext cx="360040" cy="180060"/>
          </a:xfrm>
          <a:prstGeom prst="curvedConnector3">
            <a:avLst>
              <a:gd name="adj1" fmla="val 83127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44408" y="31409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058677" y="2898677"/>
                <a:ext cx="3853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677" y="2898677"/>
                <a:ext cx="38536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874378" y="2450903"/>
                <a:ext cx="12241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800" dirty="0" err="1"/>
                  <a:t>e</a:t>
                </a:r>
                <a:r>
                  <a:rPr lang="en-SG" sz="2800" baseline="30000" dirty="0" err="1"/>
                  <a:t>j</a:t>
                </a:r>
                <a14:m>
                  <m:oMath xmlns:m="http://schemas.openxmlformats.org/officeDocument/2006/math">
                    <m:r>
                      <a:rPr lang="en-SG" sz="2800" i="1" baseline="30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SG" sz="2800" baseline="30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378" y="2450903"/>
                <a:ext cx="1224180" cy="523220"/>
              </a:xfrm>
              <a:prstGeom prst="rect">
                <a:avLst/>
              </a:prstGeom>
              <a:blipFill>
                <a:blip r:embed="rId14"/>
                <a:stretch>
                  <a:fillRect l="-10448" t="-11628" b="-3139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8028384" y="32849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83192" y="2296270"/>
            <a:ext cx="45719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j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23835" y="40449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-j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16506" y="332822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-1</a:t>
            </a:r>
          </a:p>
        </p:txBody>
      </p:sp>
      <p:pic>
        <p:nvPicPr>
          <p:cNvPr id="3" name="60168032">
            <a:hlinkClick r:id="" action="ppaction://media"/>
            <a:extLst>
              <a:ext uri="{FF2B5EF4-FFF2-40B4-BE49-F238E27FC236}">
                <a16:creationId xmlns:a16="http://schemas.microsoft.com/office/drawing/2014/main" id="{D8DDECA9-4EEC-4D94-8BBA-031D94ACBAA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256588" y="6088063"/>
            <a:ext cx="487362" cy="48736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6527" y="86781"/>
            <a:ext cx="1420491" cy="32311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14680482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0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0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0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0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0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0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40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40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296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40647" grpId="0" animBg="1"/>
      <p:bldP spid="240648" grpId="0" animBg="1"/>
      <p:bldP spid="240649" grpId="0" animBg="1"/>
      <p:bldP spid="24065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3A78B2C-FCEB-4B5A-B342-E50C9EF05423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19</a:t>
            </a:fld>
            <a:endParaRPr lang="en-GB" sz="1400" baseline="0">
              <a:solidFill>
                <a:schemeClr val="bg1"/>
              </a:solidFill>
            </a:endParaRPr>
          </a:p>
        </p:txBody>
      </p:sp>
      <p:graphicFrame>
        <p:nvGraphicFramePr>
          <p:cNvPr id="2150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280373"/>
              </p:ext>
            </p:extLst>
          </p:nvPr>
        </p:nvGraphicFramePr>
        <p:xfrm>
          <a:off x="1823200" y="1326221"/>
          <a:ext cx="5095081" cy="144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7" name="Equation" r:id="rId7" imgW="3276360" imgH="647640" progId="Equation.DSMT4">
                  <p:embed/>
                </p:oleObj>
              </mc:Choice>
              <mc:Fallback>
                <p:oleObj name="Equation" r:id="rId7" imgW="3276360" imgH="647640" progId="Equation.DSMT4">
                  <p:embed/>
                  <p:pic>
                    <p:nvPicPr>
                      <p:cNvPr id="215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3200" y="1326221"/>
                        <a:ext cx="5095081" cy="1449388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074345"/>
              </p:ext>
            </p:extLst>
          </p:nvPr>
        </p:nvGraphicFramePr>
        <p:xfrm>
          <a:off x="1840668" y="2893084"/>
          <a:ext cx="48641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name="Equation" r:id="rId9" imgW="4864100" imgH="990600" progId="Equation.3">
                  <p:embed/>
                </p:oleObj>
              </mc:Choice>
              <mc:Fallback>
                <p:oleObj name="Equation" r:id="rId9" imgW="4864100" imgH="990600" progId="Equation.3">
                  <p:embed/>
                  <p:pic>
                    <p:nvPicPr>
                      <p:cNvPr id="215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0668" y="2893084"/>
                        <a:ext cx="4864100" cy="99060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1837492" y="3897972"/>
          <a:ext cx="50419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9" name="Equation" r:id="rId11" imgW="5041900" imgH="914400" progId="Equation.3">
                  <p:embed/>
                </p:oleObj>
              </mc:Choice>
              <mc:Fallback>
                <p:oleObj name="Equation" r:id="rId11" imgW="5041900" imgH="914400" progId="Equation.3">
                  <p:embed/>
                  <p:pic>
                    <p:nvPicPr>
                      <p:cNvPr id="215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7492" y="3897972"/>
                        <a:ext cx="5041900" cy="91440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7"/>
          <p:cNvGraphicFramePr>
            <a:graphicFrameLocks noGrp="1" noChangeAspect="1"/>
          </p:cNvGraphicFramePr>
          <p:nvPr>
            <p:ph/>
          </p:nvPr>
        </p:nvGraphicFramePr>
        <p:xfrm>
          <a:off x="1824792" y="5060022"/>
          <a:ext cx="4978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0" name="Equation" r:id="rId13" imgW="4978400" imgH="990600" progId="Equation.3">
                  <p:embed/>
                </p:oleObj>
              </mc:Choice>
              <mc:Fallback>
                <p:oleObj name="Equation" r:id="rId13" imgW="4978400" imgH="990600" progId="Equation.3">
                  <p:embed/>
                  <p:pic>
                    <p:nvPicPr>
                      <p:cNvPr id="2151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4792" y="5060022"/>
                        <a:ext cx="4978400" cy="99060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1670010" y="6004843"/>
            <a:ext cx="45370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Therefore, X(k)={4,0,0,0</a:t>
            </a: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1512" name="Text Box 10"/>
          <p:cNvSpPr txBox="1">
            <a:spLocks noChangeArrowheads="1"/>
          </p:cNvSpPr>
          <p:nvPr/>
        </p:nvSpPr>
        <p:spPr bwMode="auto">
          <a:xfrm>
            <a:off x="7754670" y="1638959"/>
            <a:ext cx="86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k=0</a:t>
            </a:r>
          </a:p>
        </p:txBody>
      </p:sp>
      <p:sp>
        <p:nvSpPr>
          <p:cNvPr id="21513" name="Text Box 11"/>
          <p:cNvSpPr txBox="1">
            <a:spLocks noChangeArrowheads="1"/>
          </p:cNvSpPr>
          <p:nvPr/>
        </p:nvSpPr>
        <p:spPr bwMode="auto">
          <a:xfrm>
            <a:off x="7800142" y="2827997"/>
            <a:ext cx="86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="1">
                <a:solidFill>
                  <a:schemeClr val="accent1">
                    <a:lumMod val="75000"/>
                  </a:schemeClr>
                </a:solidFill>
              </a:rPr>
              <a:t>k=1</a:t>
            </a:r>
          </a:p>
        </p:txBody>
      </p:sp>
      <p:sp>
        <p:nvSpPr>
          <p:cNvPr id="21514" name="Text Box 12"/>
          <p:cNvSpPr txBox="1">
            <a:spLocks noChangeArrowheads="1"/>
          </p:cNvSpPr>
          <p:nvPr/>
        </p:nvSpPr>
        <p:spPr bwMode="auto">
          <a:xfrm>
            <a:off x="7686333" y="4194596"/>
            <a:ext cx="86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k=2</a:t>
            </a:r>
          </a:p>
        </p:txBody>
      </p:sp>
      <p:sp>
        <p:nvSpPr>
          <p:cNvPr id="21515" name="Text Box 13"/>
          <p:cNvSpPr txBox="1">
            <a:spLocks noChangeArrowheads="1"/>
          </p:cNvSpPr>
          <p:nvPr/>
        </p:nvSpPr>
        <p:spPr bwMode="auto">
          <a:xfrm>
            <a:off x="7752857" y="5156859"/>
            <a:ext cx="86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k=3</a:t>
            </a:r>
          </a:p>
        </p:txBody>
      </p:sp>
      <p:sp>
        <p:nvSpPr>
          <p:cNvPr id="241678" name="Freeform 14"/>
          <p:cNvSpPr>
            <a:spLocks/>
          </p:cNvSpPr>
          <p:nvPr/>
        </p:nvSpPr>
        <p:spPr bwMode="auto">
          <a:xfrm>
            <a:off x="6792080" y="1315109"/>
            <a:ext cx="1008062" cy="360363"/>
          </a:xfrm>
          <a:custGeom>
            <a:avLst/>
            <a:gdLst>
              <a:gd name="T0" fmla="*/ 2147483647 w 680"/>
              <a:gd name="T1" fmla="*/ 2147483647 h 302"/>
              <a:gd name="T2" fmla="*/ 2147483647 w 680"/>
              <a:gd name="T3" fmla="*/ 2147483647 h 302"/>
              <a:gd name="T4" fmla="*/ 0 w 680"/>
              <a:gd name="T5" fmla="*/ 2147483647 h 30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80" h="302">
                <a:moveTo>
                  <a:pt x="680" y="302"/>
                </a:moveTo>
                <a:cubicBezTo>
                  <a:pt x="555" y="181"/>
                  <a:pt x="431" y="60"/>
                  <a:pt x="318" y="30"/>
                </a:cubicBezTo>
                <a:cubicBezTo>
                  <a:pt x="205" y="0"/>
                  <a:pt x="53" y="97"/>
                  <a:pt x="0" y="12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1681" name="Oval 17"/>
          <p:cNvSpPr>
            <a:spLocks noChangeArrowheads="1"/>
          </p:cNvSpPr>
          <p:nvPr/>
        </p:nvSpPr>
        <p:spPr bwMode="auto">
          <a:xfrm>
            <a:off x="6516216" y="1152550"/>
            <a:ext cx="287338" cy="4762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1682" name="Oval 18"/>
          <p:cNvSpPr>
            <a:spLocks noChangeArrowheads="1"/>
          </p:cNvSpPr>
          <p:nvPr/>
        </p:nvSpPr>
        <p:spPr bwMode="auto">
          <a:xfrm>
            <a:off x="5220766" y="1224558"/>
            <a:ext cx="287338" cy="4762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1683" name="Oval 19"/>
          <p:cNvSpPr>
            <a:spLocks noChangeArrowheads="1"/>
          </p:cNvSpPr>
          <p:nvPr/>
        </p:nvSpPr>
        <p:spPr bwMode="auto">
          <a:xfrm>
            <a:off x="3852615" y="1224558"/>
            <a:ext cx="287337" cy="4762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1684" name="Freeform 20"/>
          <p:cNvSpPr>
            <a:spLocks/>
          </p:cNvSpPr>
          <p:nvPr/>
        </p:nvSpPr>
        <p:spPr bwMode="auto">
          <a:xfrm>
            <a:off x="6444207" y="2636589"/>
            <a:ext cx="1308649" cy="307625"/>
          </a:xfrm>
          <a:custGeom>
            <a:avLst/>
            <a:gdLst>
              <a:gd name="T0" fmla="*/ 2147483647 w 680"/>
              <a:gd name="T1" fmla="*/ 2147483647 h 302"/>
              <a:gd name="T2" fmla="*/ 2147483647 w 680"/>
              <a:gd name="T3" fmla="*/ 2147483647 h 302"/>
              <a:gd name="T4" fmla="*/ 0 w 680"/>
              <a:gd name="T5" fmla="*/ 2147483647 h 30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80" h="302">
                <a:moveTo>
                  <a:pt x="680" y="302"/>
                </a:moveTo>
                <a:cubicBezTo>
                  <a:pt x="555" y="181"/>
                  <a:pt x="431" y="60"/>
                  <a:pt x="318" y="30"/>
                </a:cubicBezTo>
                <a:cubicBezTo>
                  <a:pt x="205" y="0"/>
                  <a:pt x="53" y="97"/>
                  <a:pt x="0" y="12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1685" name="Oval 21"/>
          <p:cNvSpPr>
            <a:spLocks noChangeArrowheads="1"/>
          </p:cNvSpPr>
          <p:nvPr/>
        </p:nvSpPr>
        <p:spPr bwMode="auto">
          <a:xfrm>
            <a:off x="6156176" y="2664718"/>
            <a:ext cx="287338" cy="4762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1686" name="Oval 22"/>
          <p:cNvSpPr>
            <a:spLocks noChangeArrowheads="1"/>
          </p:cNvSpPr>
          <p:nvPr/>
        </p:nvSpPr>
        <p:spPr bwMode="auto">
          <a:xfrm>
            <a:off x="4932040" y="2736726"/>
            <a:ext cx="287338" cy="4762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1687" name="Oval 23"/>
          <p:cNvSpPr>
            <a:spLocks noChangeArrowheads="1"/>
          </p:cNvSpPr>
          <p:nvPr/>
        </p:nvSpPr>
        <p:spPr bwMode="auto">
          <a:xfrm>
            <a:off x="3651210" y="2764238"/>
            <a:ext cx="287337" cy="4762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1688" name="Freeform 24"/>
          <p:cNvSpPr>
            <a:spLocks/>
          </p:cNvSpPr>
          <p:nvPr/>
        </p:nvSpPr>
        <p:spPr bwMode="auto">
          <a:xfrm>
            <a:off x="6792080" y="3836059"/>
            <a:ext cx="1008062" cy="360363"/>
          </a:xfrm>
          <a:custGeom>
            <a:avLst/>
            <a:gdLst>
              <a:gd name="T0" fmla="*/ 2147483647 w 680"/>
              <a:gd name="T1" fmla="*/ 2147483647 h 302"/>
              <a:gd name="T2" fmla="*/ 2147483647 w 680"/>
              <a:gd name="T3" fmla="*/ 2147483647 h 302"/>
              <a:gd name="T4" fmla="*/ 0 w 680"/>
              <a:gd name="T5" fmla="*/ 2147483647 h 30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80" h="302">
                <a:moveTo>
                  <a:pt x="680" y="302"/>
                </a:moveTo>
                <a:cubicBezTo>
                  <a:pt x="555" y="181"/>
                  <a:pt x="431" y="60"/>
                  <a:pt x="318" y="30"/>
                </a:cubicBezTo>
                <a:cubicBezTo>
                  <a:pt x="205" y="0"/>
                  <a:pt x="53" y="97"/>
                  <a:pt x="0" y="12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1689" name="Oval 25"/>
          <p:cNvSpPr>
            <a:spLocks noChangeArrowheads="1"/>
          </p:cNvSpPr>
          <p:nvPr/>
        </p:nvSpPr>
        <p:spPr bwMode="auto">
          <a:xfrm>
            <a:off x="6504742" y="3791609"/>
            <a:ext cx="287338" cy="4762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1690" name="Oval 26"/>
          <p:cNvSpPr>
            <a:spLocks noChangeArrowheads="1"/>
          </p:cNvSpPr>
          <p:nvPr/>
        </p:nvSpPr>
        <p:spPr bwMode="auto">
          <a:xfrm>
            <a:off x="5209342" y="3791609"/>
            <a:ext cx="287338" cy="4762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1691" name="Oval 27"/>
          <p:cNvSpPr>
            <a:spLocks noChangeArrowheads="1"/>
          </p:cNvSpPr>
          <p:nvPr/>
        </p:nvSpPr>
        <p:spPr bwMode="auto">
          <a:xfrm>
            <a:off x="3912355" y="3791609"/>
            <a:ext cx="287337" cy="4762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1692" name="Freeform 28"/>
          <p:cNvSpPr>
            <a:spLocks/>
          </p:cNvSpPr>
          <p:nvPr/>
        </p:nvSpPr>
        <p:spPr bwMode="auto">
          <a:xfrm>
            <a:off x="6649205" y="4915559"/>
            <a:ext cx="1008062" cy="360363"/>
          </a:xfrm>
          <a:custGeom>
            <a:avLst/>
            <a:gdLst>
              <a:gd name="T0" fmla="*/ 2147483647 w 680"/>
              <a:gd name="T1" fmla="*/ 2147483647 h 302"/>
              <a:gd name="T2" fmla="*/ 2147483647 w 680"/>
              <a:gd name="T3" fmla="*/ 2147483647 h 302"/>
              <a:gd name="T4" fmla="*/ 0 w 680"/>
              <a:gd name="T5" fmla="*/ 2147483647 h 30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80" h="302">
                <a:moveTo>
                  <a:pt x="680" y="302"/>
                </a:moveTo>
                <a:cubicBezTo>
                  <a:pt x="555" y="181"/>
                  <a:pt x="431" y="60"/>
                  <a:pt x="318" y="30"/>
                </a:cubicBezTo>
                <a:cubicBezTo>
                  <a:pt x="205" y="0"/>
                  <a:pt x="53" y="97"/>
                  <a:pt x="0" y="12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1693" name="Oval 29"/>
          <p:cNvSpPr>
            <a:spLocks noChangeArrowheads="1"/>
          </p:cNvSpPr>
          <p:nvPr/>
        </p:nvSpPr>
        <p:spPr bwMode="auto">
          <a:xfrm>
            <a:off x="6361867" y="4871109"/>
            <a:ext cx="287338" cy="4762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1694" name="Oval 30"/>
          <p:cNvSpPr>
            <a:spLocks noChangeArrowheads="1"/>
          </p:cNvSpPr>
          <p:nvPr/>
        </p:nvSpPr>
        <p:spPr bwMode="auto">
          <a:xfrm>
            <a:off x="5066467" y="4871109"/>
            <a:ext cx="287338" cy="4762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1695" name="Oval 31"/>
          <p:cNvSpPr>
            <a:spLocks noChangeArrowheads="1"/>
          </p:cNvSpPr>
          <p:nvPr/>
        </p:nvSpPr>
        <p:spPr bwMode="auto">
          <a:xfrm>
            <a:off x="3769480" y="4871109"/>
            <a:ext cx="287337" cy="4762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 bwMode="auto">
          <a:xfrm>
            <a:off x="554929" y="250258"/>
            <a:ext cx="278094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GB" sz="4400" dirty="0">
                <a:solidFill>
                  <a:schemeClr val="accent2">
                    <a:lumMod val="75000"/>
                  </a:schemeClr>
                </a:solidFill>
              </a:rPr>
              <a:t>Example 2</a:t>
            </a:r>
          </a:p>
        </p:txBody>
      </p:sp>
      <p:sp>
        <p:nvSpPr>
          <p:cNvPr id="2" name="Rectangle 16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9646586"/>
              </p:ext>
            </p:extLst>
          </p:nvPr>
        </p:nvGraphicFramePr>
        <p:xfrm>
          <a:off x="6537730" y="6174447"/>
          <a:ext cx="2297206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1" name="Equation" r:id="rId15" imgW="1562040" imgH="317160" progId="Equation.DSMT4">
                  <p:embed/>
                </p:oleObj>
              </mc:Choice>
              <mc:Fallback>
                <p:oleObj name="Equation" r:id="rId15" imgW="1562040" imgH="317160" progId="Equation.DSMT4">
                  <p:embed/>
                  <p:pic>
                    <p:nvPicPr>
                      <p:cNvPr id="0" name="Object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7730" y="6174447"/>
                        <a:ext cx="2297206" cy="476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69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pic>
        <p:nvPicPr>
          <p:cNvPr id="5" name="60168059">
            <a:hlinkClick r:id="" action="ppaction://media"/>
            <a:extLst>
              <a:ext uri="{FF2B5EF4-FFF2-40B4-BE49-F238E27FC236}">
                <a16:creationId xmlns:a16="http://schemas.microsoft.com/office/drawing/2014/main" id="{FEDB8A94-5066-404D-A9B2-4E5FA035E25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347075" y="614363"/>
            <a:ext cx="487363" cy="487362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5215" y="6503512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36829" y="87156"/>
            <a:ext cx="1420491" cy="32311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18933542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34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41678" grpId="0" animBg="1"/>
      <p:bldP spid="241681" grpId="0" animBg="1"/>
      <p:bldP spid="241682" grpId="0" animBg="1"/>
      <p:bldP spid="241683" grpId="0" animBg="1"/>
      <p:bldP spid="241684" grpId="0" animBg="1"/>
      <p:bldP spid="241685" grpId="0" animBg="1"/>
      <p:bldP spid="241686" grpId="0" animBg="1"/>
      <p:bldP spid="241687" grpId="0" animBg="1"/>
      <p:bldP spid="241688" grpId="0" animBg="1"/>
      <p:bldP spid="241689" grpId="0" animBg="1"/>
      <p:bldP spid="241690" grpId="0" animBg="1"/>
      <p:bldP spid="241691" grpId="0" animBg="1"/>
      <p:bldP spid="241692" grpId="0" animBg="1"/>
      <p:bldP spid="241693" grpId="0" animBg="1"/>
      <p:bldP spid="241694" grpId="0" animBg="1"/>
      <p:bldP spid="24169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85000" lnSpcReduction="20000"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F4D4CB2-4D08-4601-B2C4-5D540F9A9352}" type="slidenum">
              <a:rPr lang="en-GB" smtClean="0"/>
              <a:pPr eaLnBrk="1" hangingPunct="1"/>
              <a:t>2</a:t>
            </a:fld>
            <a:endParaRPr lang="en-GB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how the discrete Fourier transform (DFT) of a signal may be obtained.</a:t>
            </a: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end of this chapter, students should: </a:t>
            </a:r>
          </a:p>
          <a:p>
            <a:pPr eaLnBrk="1" hangingPunct="1">
              <a:buFontTx/>
              <a:buNone/>
            </a:pP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the DFT of a finite sequence.</a:t>
            </a:r>
          </a:p>
          <a:p>
            <a:pPr eaLnBrk="1" hangingPunct="1"/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and contrast DFT and Fast Fourier transform.</a:t>
            </a: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None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None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60167850">
            <a:hlinkClick r:id="" action="ppaction://media"/>
            <a:extLst>
              <a:ext uri="{FF2B5EF4-FFF2-40B4-BE49-F238E27FC236}">
                <a16:creationId xmlns:a16="http://schemas.microsoft.com/office/drawing/2014/main" id="{AA404CC7-B90C-4308-B8FB-62A502D9A56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43888" y="6061075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51145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2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6AD5DAF-2892-4AF2-81CF-101E29DAD599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20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1714500" y="90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SG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20" y="2158008"/>
            <a:ext cx="6891833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3" name="Text Box 6"/>
          <p:cNvSpPr txBox="1">
            <a:spLocks noChangeArrowheads="1"/>
          </p:cNvSpPr>
          <p:nvPr/>
        </p:nvSpPr>
        <p:spPr bwMode="auto">
          <a:xfrm>
            <a:off x="550513" y="1642502"/>
            <a:ext cx="37458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Representation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87402" y="220194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Discrete time signal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0032" y="1929408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Discrete frequency magnitude </a:t>
            </a:r>
          </a:p>
          <a:p>
            <a:r>
              <a:rPr lang="en-SG" dirty="0"/>
              <a:t>spectrum of the signal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8240" y="5301208"/>
            <a:ext cx="2881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Discrete frequency phase </a:t>
            </a:r>
          </a:p>
          <a:p>
            <a:r>
              <a:rPr lang="en-GB" dirty="0"/>
              <a:t>spectrum of the signal</a:t>
            </a:r>
          </a:p>
        </p:txBody>
      </p:sp>
      <p:pic>
        <p:nvPicPr>
          <p:cNvPr id="4" name="60168113">
            <a:hlinkClick r:id="" action="ppaction://media"/>
            <a:extLst>
              <a:ext uri="{FF2B5EF4-FFF2-40B4-BE49-F238E27FC236}">
                <a16:creationId xmlns:a16="http://schemas.microsoft.com/office/drawing/2014/main" id="{7C8F9364-FF55-44D8-9153-E5059DBD937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21675" y="419100"/>
            <a:ext cx="487363" cy="4873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738393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1659FC5-2926-4ED7-9A2D-82E908759C98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21</a:t>
            </a:fld>
            <a:endParaRPr lang="en-GB" sz="1400" baseline="0" dirty="0">
              <a:solidFill>
                <a:schemeClr val="bg1"/>
              </a:solidFill>
            </a:endParaRPr>
          </a:p>
        </p:txBody>
      </p:sp>
      <p:sp>
        <p:nvSpPr>
          <p:cNvPr id="23555" name="Rectangle 8"/>
          <p:cNvSpPr>
            <a:spLocks noChangeArrowheads="1"/>
          </p:cNvSpPr>
          <p:nvPr/>
        </p:nvSpPr>
        <p:spPr bwMode="auto">
          <a:xfrm>
            <a:off x="395288" y="3729590"/>
            <a:ext cx="8424862" cy="2048066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Example-2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557339"/>
            <a:ext cx="8569325" cy="2000994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Determine the 8-point DFT of the sequence:</a:t>
            </a:r>
          </a:p>
          <a:p>
            <a:pPr marL="533400" indent="-533400"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33400" indent="-533400"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Solution:</a:t>
            </a:r>
          </a:p>
          <a:p>
            <a:pPr marL="533400" indent="-533400"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33400" indent="-533400"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33400" indent="-533400"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</p:txBody>
      </p:sp>
      <p:graphicFrame>
        <p:nvGraphicFramePr>
          <p:cNvPr id="2355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229442"/>
              </p:ext>
            </p:extLst>
          </p:nvPr>
        </p:nvGraphicFramePr>
        <p:xfrm>
          <a:off x="2160414" y="2963861"/>
          <a:ext cx="3187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3" name="Equation" r:id="rId7" imgW="3187700" imgH="914400" progId="Equation.3">
                  <p:embed/>
                </p:oleObj>
              </mc:Choice>
              <mc:Fallback>
                <p:oleObj name="Equation" r:id="rId7" imgW="3187700" imgH="914400" progId="Equation.3">
                  <p:embed/>
                  <p:pic>
                    <p:nvPicPr>
                      <p:cNvPr id="2355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414" y="2963861"/>
                        <a:ext cx="3187700" cy="91440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576741"/>
              </p:ext>
            </p:extLst>
          </p:nvPr>
        </p:nvGraphicFramePr>
        <p:xfrm>
          <a:off x="351301" y="3696444"/>
          <a:ext cx="8099425" cy="208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4" name="Equation" r:id="rId9" imgW="3759200" imgH="965200" progId="Equation.3">
                  <p:embed/>
                </p:oleObj>
              </mc:Choice>
              <mc:Fallback>
                <p:oleObj name="Equation" r:id="rId9" imgW="3759200" imgH="965200" progId="Equation.3">
                  <p:embed/>
                  <p:pic>
                    <p:nvPicPr>
                      <p:cNvPr id="2355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301" y="3696444"/>
                        <a:ext cx="8099425" cy="2081212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517525" y="2152650"/>
          <a:ext cx="465137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5" name="Equation" r:id="rId11" imgW="1320227" imgH="203112" progId="Equation.3">
                  <p:embed/>
                </p:oleObj>
              </mc:Choice>
              <mc:Fallback>
                <p:oleObj name="Equation" r:id="rId11" imgW="1320227" imgH="203112" progId="Equation.3">
                  <p:embed/>
                  <p:pic>
                    <p:nvPicPr>
                      <p:cNvPr id="2356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525" y="2152650"/>
                        <a:ext cx="4651375" cy="67310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1" name="Rectangle 7"/>
          <p:cNvSpPr>
            <a:spLocks noChangeArrowheads="1"/>
          </p:cNvSpPr>
          <p:nvPr/>
        </p:nvSpPr>
        <p:spPr bwMode="auto">
          <a:xfrm>
            <a:off x="250825" y="116632"/>
            <a:ext cx="8713788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algn="ctr"/>
            <a:r>
              <a:rPr lang="en-GB" sz="4400" baseline="0">
                <a:solidFill>
                  <a:schemeClr val="bg1"/>
                </a:solidFill>
              </a:rPr>
              <a:t>Example 3</a:t>
            </a:r>
          </a:p>
        </p:txBody>
      </p:sp>
      <p:pic>
        <p:nvPicPr>
          <p:cNvPr id="2" name="60168430">
            <a:hlinkClick r:id="" action="ppaction://media"/>
            <a:extLst>
              <a:ext uri="{FF2B5EF4-FFF2-40B4-BE49-F238E27FC236}">
                <a16:creationId xmlns:a16="http://schemas.microsoft.com/office/drawing/2014/main" id="{797A6B04-5C63-45E6-BDCC-2E9A11F04D6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47075" y="627063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3608" y="6461909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6829" y="113080"/>
            <a:ext cx="1420491" cy="32311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56944387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0782EDF-636A-4256-9D30-331258E14081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22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Example-2</a:t>
            </a:r>
          </a:p>
        </p:txBody>
      </p:sp>
      <p:graphicFrame>
        <p:nvGraphicFramePr>
          <p:cNvPr id="24580" name="Object 6"/>
          <p:cNvGraphicFramePr>
            <a:graphicFrameLocks noGrp="1" noChangeAspect="1"/>
          </p:cNvGraphicFramePr>
          <p:nvPr>
            <p:ph sz="half" idx="1"/>
          </p:nvPr>
        </p:nvGraphicFramePr>
        <p:xfrm>
          <a:off x="602907" y="3536537"/>
          <a:ext cx="7604989" cy="422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2" name="Equation" r:id="rId7" imgW="4101840" imgH="228600" progId="Equation.3">
                  <p:embed/>
                </p:oleObj>
              </mc:Choice>
              <mc:Fallback>
                <p:oleObj name="Equation" r:id="rId7" imgW="4101840" imgH="228600" progId="Equation.3">
                  <p:embed/>
                  <p:pic>
                    <p:nvPicPr>
                      <p:cNvPr id="245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907" y="3536537"/>
                        <a:ext cx="7604989" cy="422769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11560" y="4149080"/>
          <a:ext cx="489743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3" name="Equation" r:id="rId9" imgW="2552400" imgH="228600" progId="Equation.3">
                  <p:embed/>
                </p:oleObj>
              </mc:Choice>
              <mc:Fallback>
                <p:oleObj name="Equation" r:id="rId9" imgW="2552400" imgH="228600" progId="Equation.3">
                  <p:embed/>
                  <p:pic>
                    <p:nvPicPr>
                      <p:cNvPr id="2458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149080"/>
                        <a:ext cx="4897438" cy="43815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2" name="Object 3"/>
          <p:cNvGraphicFramePr>
            <a:graphicFrameLocks noChangeAspect="1"/>
          </p:cNvGraphicFramePr>
          <p:nvPr/>
        </p:nvGraphicFramePr>
        <p:xfrm>
          <a:off x="611560" y="1700168"/>
          <a:ext cx="7180358" cy="499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4" name="Equation" r:id="rId11" imgW="3288960" imgH="228600" progId="Equation.3">
                  <p:embed/>
                </p:oleObj>
              </mc:Choice>
              <mc:Fallback>
                <p:oleObj name="Equation" r:id="rId11" imgW="3288960" imgH="228600" progId="Equation.3">
                  <p:embed/>
                  <p:pic>
                    <p:nvPicPr>
                      <p:cNvPr id="2458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700168"/>
                        <a:ext cx="7180358" cy="499021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3" name="Object 4"/>
          <p:cNvGraphicFramePr>
            <a:graphicFrameLocks noChangeAspect="1"/>
          </p:cNvGraphicFramePr>
          <p:nvPr/>
        </p:nvGraphicFramePr>
        <p:xfrm>
          <a:off x="611560" y="2348240"/>
          <a:ext cx="6997796" cy="393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5" name="Equation" r:id="rId13" imgW="4063680" imgH="228600" progId="Equation.3">
                  <p:embed/>
                </p:oleObj>
              </mc:Choice>
              <mc:Fallback>
                <p:oleObj name="Equation" r:id="rId13" imgW="4063680" imgH="228600" progId="Equation.3">
                  <p:embed/>
                  <p:pic>
                    <p:nvPicPr>
                      <p:cNvPr id="2458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348240"/>
                        <a:ext cx="6997796" cy="39362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4" name="Object 5"/>
          <p:cNvGraphicFramePr>
            <a:graphicFrameLocks noChangeAspect="1"/>
          </p:cNvGraphicFramePr>
          <p:nvPr/>
        </p:nvGraphicFramePr>
        <p:xfrm>
          <a:off x="611560" y="2931640"/>
          <a:ext cx="4635546" cy="415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6" name="Equation" r:id="rId15" imgW="2552400" imgH="228600" progId="Equation.3">
                  <p:embed/>
                </p:oleObj>
              </mc:Choice>
              <mc:Fallback>
                <p:oleObj name="Equation" r:id="rId15" imgW="2552400" imgH="228600" progId="Equation.3">
                  <p:embed/>
                  <p:pic>
                    <p:nvPicPr>
                      <p:cNvPr id="2458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931640"/>
                        <a:ext cx="4635546" cy="41512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5" name="Object 1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11560" y="4777004"/>
          <a:ext cx="6275262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7" name="Equation" r:id="rId17" imgW="3987720" imgH="228600" progId="Equation.3">
                  <p:embed/>
                </p:oleObj>
              </mc:Choice>
              <mc:Fallback>
                <p:oleObj name="Equation" r:id="rId17" imgW="3987720" imgH="228600" progId="Equation.3">
                  <p:embed/>
                  <p:pic>
                    <p:nvPicPr>
                      <p:cNvPr id="2458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777004"/>
                        <a:ext cx="6275262" cy="36004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611560" y="5326818"/>
          <a:ext cx="4800533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8" name="Equation" r:id="rId19" imgW="2539800" imgH="228600" progId="Equation.3">
                  <p:embed/>
                </p:oleObj>
              </mc:Choice>
              <mc:Fallback>
                <p:oleObj name="Equation" r:id="rId19" imgW="2539800" imgH="228600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5326818"/>
                        <a:ext cx="4800533" cy="432048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695325" y="5948363"/>
          <a:ext cx="681990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9" name="Equation" r:id="rId21" imgW="4012920" imgH="228600" progId="Equation.3">
                  <p:embed/>
                </p:oleObj>
              </mc:Choice>
              <mc:Fallback>
                <p:oleObj name="Equation" r:id="rId21" imgW="4012920" imgH="22860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" y="5948363"/>
                        <a:ext cx="6819900" cy="38893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60168451">
            <a:hlinkClick r:id="" action="ppaction://media"/>
            <a:extLst>
              <a:ext uri="{FF2B5EF4-FFF2-40B4-BE49-F238E27FC236}">
                <a16:creationId xmlns:a16="http://schemas.microsoft.com/office/drawing/2014/main" id="{D38331D8-05D6-4548-85D1-7A4A944BB9A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281988" y="536575"/>
            <a:ext cx="487362" cy="4873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23509" y="48968"/>
            <a:ext cx="1420491" cy="32311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16866358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F6318E3-8B71-49C5-9861-E35BF217BD6B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23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Example-2</a:t>
            </a:r>
          </a:p>
        </p:txBody>
      </p:sp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276872"/>
            <a:ext cx="6480175" cy="406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7" name="Text Box 5"/>
          <p:cNvSpPr txBox="1">
            <a:spLocks noChangeArrowheads="1"/>
          </p:cNvSpPr>
          <p:nvPr/>
        </p:nvSpPr>
        <p:spPr bwMode="auto">
          <a:xfrm>
            <a:off x="251520" y="1651166"/>
            <a:ext cx="338437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84175" indent="-384175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sz="2800" b="1" baseline="0" dirty="0">
                <a:solidFill>
                  <a:srgbClr val="FFC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graphical form 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75556" y="2708920"/>
            <a:ext cx="13681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84175" indent="-384175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sz="2800" baseline="0" dirty="0">
                <a:solidFill>
                  <a:schemeClr val="accent1">
                    <a:lumMod val="75000"/>
                  </a:schemeClr>
                </a:solidFill>
                <a:latin typeface="Arial Unicode MS" pitchFamily="34" charset="-128"/>
                <a:cs typeface="Times New Roman" pitchFamily="18" charset="0"/>
              </a:rPr>
              <a:t>Signal</a:t>
            </a:r>
            <a:endParaRPr lang="en-GB" sz="2800" baseline="0" dirty="0">
              <a:solidFill>
                <a:schemeClr val="accent1">
                  <a:lumMod val="75000"/>
                </a:schemeClr>
              </a:solidFill>
              <a:latin typeface="Arial Unicode MS" pitchFamily="34" charset="-128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555776" y="5644305"/>
            <a:ext cx="25922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84175" indent="-384175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sz="2800" baseline="0" dirty="0">
                <a:solidFill>
                  <a:schemeClr val="accent1">
                    <a:lumMod val="75000"/>
                  </a:schemeClr>
                </a:solidFill>
                <a:latin typeface="Arial Unicode MS" pitchFamily="34" charset="-128"/>
                <a:cs typeface="Times New Roman" pitchFamily="18" charset="0"/>
              </a:rPr>
              <a:t>Phase plot</a:t>
            </a:r>
            <a:endParaRPr lang="en-GB" sz="2800" baseline="0" dirty="0">
              <a:solidFill>
                <a:schemeClr val="accent1">
                  <a:lumMod val="75000"/>
                </a:schemeClr>
              </a:solidFill>
              <a:latin typeface="Arial Unicode MS" pitchFamily="34" charset="-128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012160" y="1651952"/>
            <a:ext cx="223224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84175" indent="-384175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sz="2800" baseline="0" dirty="0">
                <a:solidFill>
                  <a:schemeClr val="accent1">
                    <a:lumMod val="75000"/>
                  </a:schemeClr>
                </a:solidFill>
                <a:latin typeface="Arial Unicode MS" pitchFamily="34" charset="-128"/>
                <a:cs typeface="Times New Roman" pitchFamily="18" charset="0"/>
              </a:rPr>
              <a:t>Magnitude plot</a:t>
            </a:r>
            <a:endParaRPr lang="en-GB" sz="2800" baseline="0" dirty="0">
              <a:solidFill>
                <a:schemeClr val="accent1">
                  <a:lumMod val="75000"/>
                </a:schemeClr>
              </a:solidFill>
              <a:latin typeface="Arial Unicode MS" pitchFamily="34" charset="-128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03648" y="3232140"/>
            <a:ext cx="1296144" cy="1248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7596336" y="2174386"/>
            <a:ext cx="72008" cy="5345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427984" y="5517232"/>
            <a:ext cx="1224136" cy="8220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60168658">
            <a:hlinkClick r:id="" action="ppaction://media"/>
            <a:extLst>
              <a:ext uri="{FF2B5EF4-FFF2-40B4-BE49-F238E27FC236}">
                <a16:creationId xmlns:a16="http://schemas.microsoft.com/office/drawing/2014/main" id="{8159F3EF-A8C6-477D-8913-0AEC4F446A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04200" y="496888"/>
            <a:ext cx="487363" cy="48736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4299572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3DE2E16-074F-448F-93B0-977D19D5E57B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24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844824"/>
            <a:ext cx="9144000" cy="4525963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important points to note (for N = 8):</a:t>
            </a:r>
          </a:p>
          <a:p>
            <a:pPr lvl="1" eaLnBrk="1" hangingPunct="1">
              <a:buClr>
                <a:schemeClr val="tx1"/>
              </a:buClr>
              <a:buSzPct val="65000"/>
              <a:buFont typeface="Wingdings" pitchFamily="2" charset="2"/>
              <a:buChar char="§"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X(0) represents the DC component.</a:t>
            </a:r>
          </a:p>
          <a:p>
            <a:pPr lvl="1" eaLnBrk="1" hangingPunct="1">
              <a:buClr>
                <a:schemeClr val="tx1"/>
              </a:buClr>
              <a:buSzPct val="65000"/>
              <a:buFont typeface="Wingdings" pitchFamily="2" charset="2"/>
              <a:buChar char="§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X(1) represents the lowest AC component.</a:t>
            </a:r>
          </a:p>
          <a:p>
            <a:pPr lvl="1" eaLnBrk="1" hangingPunct="1">
              <a:buClr>
                <a:schemeClr val="tx1"/>
              </a:buClr>
              <a:buSzPct val="65000"/>
              <a:buFont typeface="Wingdings" pitchFamily="2" charset="2"/>
              <a:buChar char="§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X(4) or X(N/2) represents the highest frequency component.</a:t>
            </a:r>
          </a:p>
          <a:p>
            <a:pPr lvl="1" eaLnBrk="1" hangingPunct="1">
              <a:buClr>
                <a:schemeClr val="tx1"/>
              </a:buClr>
              <a:buSzPct val="65000"/>
              <a:buFont typeface="Wingdings" pitchFamily="2" charset="2"/>
              <a:buChar char="§"/>
            </a:pPr>
            <a:r>
              <a: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X(5) 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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X(7) are the mirror images of X(1) 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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X(3)</a:t>
            </a:r>
          </a:p>
        </p:txBody>
      </p:sp>
      <p:pic>
        <p:nvPicPr>
          <p:cNvPr id="2" name="60168664">
            <a:hlinkClick r:id="" action="ppaction://media"/>
            <a:extLst>
              <a:ext uri="{FF2B5EF4-FFF2-40B4-BE49-F238E27FC236}">
                <a16:creationId xmlns:a16="http://schemas.microsoft.com/office/drawing/2014/main" id="{74EC3F8B-D7D8-455E-B804-1E2D85D4264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04200" y="509588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9965772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F6FBB1D-4DE9-4480-B506-446DC9B560FE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25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>
                <a:solidFill>
                  <a:schemeClr val="accent2"/>
                </a:solidFill>
              </a:rPr>
              <a:t>Example 3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106488" y="1877849"/>
            <a:ext cx="7834312" cy="374491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Determine the 4-point DFT of the sequence</a:t>
            </a:r>
          </a:p>
          <a:p>
            <a:pPr eaLnBrk="1" hangingPunct="1">
              <a:buFontTx/>
              <a:buNone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(that is X(k)=?)</a:t>
            </a:r>
          </a:p>
          <a:p>
            <a:pPr eaLnBrk="1" hangingPunct="1">
              <a:buFontTx/>
              <a:buNone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ii) Prove that 4 point inverse DFT of X(k) is equal to signal x(n)</a:t>
            </a:r>
          </a:p>
          <a:p>
            <a:pPr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7653" name="Object 5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942082998"/>
              </p:ext>
            </p:extLst>
          </p:nvPr>
        </p:nvGraphicFramePr>
        <p:xfrm>
          <a:off x="1475656" y="2393251"/>
          <a:ext cx="2160587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8" name="Equation" r:id="rId7" imgW="926698" imgH="203112" progId="Equation.3">
                  <p:embed/>
                </p:oleObj>
              </mc:Choice>
              <mc:Fallback>
                <p:oleObj name="Equation" r:id="rId7" imgW="926698" imgH="203112" progId="Equation.3">
                  <p:embed/>
                  <p:pic>
                    <p:nvPicPr>
                      <p:cNvPr id="276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393251"/>
                        <a:ext cx="2160587" cy="4460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Rectangle 8"/>
          <p:cNvSpPr>
            <a:spLocks noChangeArrowheads="1"/>
          </p:cNvSpPr>
          <p:nvPr/>
        </p:nvSpPr>
        <p:spPr bwMode="auto">
          <a:xfrm>
            <a:off x="179512" y="116632"/>
            <a:ext cx="8713788" cy="1143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r>
              <a:rPr lang="en-GB" sz="4400" baseline="0" dirty="0">
                <a:solidFill>
                  <a:schemeClr val="tx2">
                    <a:lumMod val="75000"/>
                  </a:schemeClr>
                </a:solidFill>
              </a:rPr>
              <a:t>Example 4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887179"/>
              </p:ext>
            </p:extLst>
          </p:nvPr>
        </p:nvGraphicFramePr>
        <p:xfrm>
          <a:off x="5508104" y="3165475"/>
          <a:ext cx="25431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9" name="Equation" r:id="rId9" imgW="1206360" imgH="215640" progId="Equation.DSMT4">
                  <p:embed/>
                </p:oleObj>
              </mc:Choice>
              <mc:Fallback>
                <p:oleObj name="Equation" r:id="rId9" imgW="1206360" imgH="215640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4" y="3165475"/>
                        <a:ext cx="2543175" cy="584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3"/>
          <p:cNvSpPr>
            <a:spLocks noChangeArrowheads="1"/>
          </p:cNvSpPr>
          <p:nvPr/>
        </p:nvSpPr>
        <p:spPr bwMode="auto">
          <a:xfrm>
            <a:off x="0" y="965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		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5"/>
          <p:cNvSpPr>
            <a:spLocks noChangeArrowheads="1"/>
          </p:cNvSpPr>
          <p:nvPr/>
        </p:nvSpPr>
        <p:spPr bwMode="auto">
          <a:xfrm>
            <a:off x="0" y="-50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948662"/>
              </p:ext>
            </p:extLst>
          </p:nvPr>
        </p:nvGraphicFramePr>
        <p:xfrm>
          <a:off x="1060714" y="3007679"/>
          <a:ext cx="3259581" cy="972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0" name="Equation" r:id="rId11" imgW="1574640" imgH="469800" progId="Equation.DSMT4">
                  <p:embed/>
                </p:oleObj>
              </mc:Choice>
              <mc:Fallback>
                <p:oleObj name="Equation" r:id="rId11" imgW="1574640" imgH="469800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0714" y="3007679"/>
                        <a:ext cx="3259581" cy="9726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7"/>
          <p:cNvSpPr>
            <a:spLocks noChangeArrowheads="1"/>
          </p:cNvSpPr>
          <p:nvPr/>
        </p:nvSpPr>
        <p:spPr bwMode="auto">
          <a:xfrm>
            <a:off x="279400" y="839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413297"/>
              </p:ext>
            </p:extLst>
          </p:nvPr>
        </p:nvGraphicFramePr>
        <p:xfrm>
          <a:off x="1187624" y="5359206"/>
          <a:ext cx="3637982" cy="1094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1" name="Equation" r:id="rId13" imgW="1689100" imgH="508000" progId="Equation.DSMT4">
                  <p:embed/>
                </p:oleObj>
              </mc:Choice>
              <mc:Fallback>
                <p:oleObj name="Equation" r:id="rId13" imgW="1689100" imgH="508000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5359206"/>
                        <a:ext cx="3637982" cy="10941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6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0" y="0"/>
          <a:ext cx="12192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2" name="Equation" r:id="rId15" imgW="1218671" imgH="215806" progId="Equation.DSMT4">
                  <p:embed/>
                </p:oleObj>
              </mc:Choice>
              <mc:Fallback>
                <p:oleObj name="Equation" r:id="rId15" imgW="1218671" imgH="215806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" cy="215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63"/>
          <p:cNvSpPr>
            <a:spLocks noChangeArrowheads="1"/>
          </p:cNvSpPr>
          <p:nvPr/>
        </p:nvSpPr>
        <p:spPr bwMode="auto">
          <a:xfrm>
            <a:off x="5301901" y="5684236"/>
            <a:ext cx="1180765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167000"/>
              </p:ext>
            </p:extLst>
          </p:nvPr>
        </p:nvGraphicFramePr>
        <p:xfrm>
          <a:off x="5487988" y="5509493"/>
          <a:ext cx="2900436" cy="57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3" name="Equation" r:id="rId17" imgW="1091880" imgH="215640" progId="Equation.DSMT4">
                  <p:embed/>
                </p:oleObj>
              </mc:Choice>
              <mc:Fallback>
                <p:oleObj name="Equation" r:id="rId17" imgW="1091880" imgH="215640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7988" y="5509493"/>
                        <a:ext cx="2900436" cy="57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60168669">
            <a:hlinkClick r:id="" action="ppaction://media"/>
            <a:extLst>
              <a:ext uri="{FF2B5EF4-FFF2-40B4-BE49-F238E27FC236}">
                <a16:creationId xmlns:a16="http://schemas.microsoft.com/office/drawing/2014/main" id="{0CDD09FD-538E-49C3-A54D-A33FC767E66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255000" y="549275"/>
            <a:ext cx="487363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65573" y="65832"/>
            <a:ext cx="1420491" cy="32311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52254864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113D6B-90FC-4330-852B-89BF4B882C17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26</a:t>
            </a:fld>
            <a:endParaRPr lang="en-GB" sz="1400" baseline="0">
              <a:solidFill>
                <a:schemeClr val="bg1"/>
              </a:solidFill>
            </a:endParaRPr>
          </a:p>
        </p:txBody>
      </p:sp>
      <p:grpSp>
        <p:nvGrpSpPr>
          <p:cNvPr id="251914" name="Group 10"/>
          <p:cNvGrpSpPr>
            <a:grpSpLocks/>
          </p:cNvGrpSpPr>
          <p:nvPr/>
        </p:nvGrpSpPr>
        <p:grpSpPr bwMode="auto">
          <a:xfrm>
            <a:off x="0" y="3501008"/>
            <a:ext cx="9144000" cy="3356992"/>
            <a:chOff x="385" y="2080"/>
            <a:chExt cx="5035" cy="2240"/>
          </a:xfrm>
          <a:solidFill>
            <a:schemeClr val="bg2">
              <a:lumMod val="90000"/>
            </a:schemeClr>
          </a:solidFill>
        </p:grpSpPr>
        <p:sp>
          <p:nvSpPr>
            <p:cNvPr id="28682" name="Rectangle 2"/>
            <p:cNvSpPr>
              <a:spLocks noChangeArrowheads="1"/>
            </p:cNvSpPr>
            <p:nvPr/>
          </p:nvSpPr>
          <p:spPr bwMode="auto">
            <a:xfrm>
              <a:off x="385" y="2080"/>
              <a:ext cx="5035" cy="224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graphicFrame>
          <p:nvGraphicFramePr>
            <p:cNvPr id="28683" name="Object 4"/>
            <p:cNvGraphicFramePr>
              <a:graphicFrameLocks noChangeAspect="1"/>
            </p:cNvGraphicFramePr>
            <p:nvPr/>
          </p:nvGraphicFramePr>
          <p:xfrm>
            <a:off x="884" y="2548"/>
            <a:ext cx="2019" cy="1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65" name="Equation" r:id="rId7" imgW="1650960" imgH="1206360" progId="Equation.3">
                    <p:embed/>
                  </p:oleObj>
                </mc:Choice>
                <mc:Fallback>
                  <p:oleObj name="Equation" r:id="rId7" imgW="1650960" imgH="1206360" progId="Equation.3">
                    <p:embed/>
                    <p:pic>
                      <p:nvPicPr>
                        <p:cNvPr id="28683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" y="2548"/>
                          <a:ext cx="2019" cy="1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1910" name="Group 6"/>
          <p:cNvGrpSpPr>
            <a:grpSpLocks/>
          </p:cNvGrpSpPr>
          <p:nvPr/>
        </p:nvGrpSpPr>
        <p:grpSpPr bwMode="auto">
          <a:xfrm>
            <a:off x="0" y="1198340"/>
            <a:ext cx="9144000" cy="2808288"/>
            <a:chOff x="476" y="2432"/>
            <a:chExt cx="5035" cy="1769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8679" name="Rectangle 7"/>
            <p:cNvSpPr>
              <a:spLocks noChangeArrowheads="1"/>
            </p:cNvSpPr>
            <p:nvPr/>
          </p:nvSpPr>
          <p:spPr bwMode="auto">
            <a:xfrm>
              <a:off x="476" y="2432"/>
              <a:ext cx="5035" cy="1769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graphicFrame>
          <p:nvGraphicFramePr>
            <p:cNvPr id="28680" name="Object 8"/>
            <p:cNvGraphicFramePr>
              <a:graphicFrameLocks noChangeAspect="1"/>
            </p:cNvGraphicFramePr>
            <p:nvPr/>
          </p:nvGraphicFramePr>
          <p:xfrm>
            <a:off x="767" y="2522"/>
            <a:ext cx="1766" cy="4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66" name="Equation" r:id="rId9" imgW="3200400" imgH="914400" progId="Equation.3">
                    <p:embed/>
                  </p:oleObj>
                </mc:Choice>
                <mc:Fallback>
                  <p:oleObj name="Equation" r:id="rId9" imgW="3200400" imgH="914400" progId="Equation.3">
                    <p:embed/>
                    <p:pic>
                      <p:nvPicPr>
                        <p:cNvPr id="2868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7" y="2522"/>
                          <a:ext cx="1766" cy="476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1" name="Object 9"/>
            <p:cNvGraphicFramePr>
              <a:graphicFrameLocks noChangeAspect="1"/>
            </p:cNvGraphicFramePr>
            <p:nvPr/>
          </p:nvGraphicFramePr>
          <p:xfrm>
            <a:off x="728" y="3021"/>
            <a:ext cx="4193" cy="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67" name="Equation" r:id="rId11" imgW="3327400" imgH="698500" progId="Equation.3">
                    <p:embed/>
                  </p:oleObj>
                </mc:Choice>
                <mc:Fallback>
                  <p:oleObj name="Equation" r:id="rId11" imgW="3327400" imgH="698500" progId="Equation.3">
                    <p:embed/>
                    <p:pic>
                      <p:nvPicPr>
                        <p:cNvPr id="2868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8" y="3021"/>
                          <a:ext cx="4193" cy="880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1915" name="Oval 11"/>
          <p:cNvSpPr>
            <a:spLocks noChangeArrowheads="1"/>
          </p:cNvSpPr>
          <p:nvPr/>
        </p:nvSpPr>
        <p:spPr bwMode="auto">
          <a:xfrm>
            <a:off x="683568" y="5949281"/>
            <a:ext cx="3744912" cy="576064"/>
          </a:xfrm>
          <a:prstGeom prst="ellipse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28678" name="Text Box 12"/>
          <p:cNvSpPr txBox="1">
            <a:spLocks noChangeArrowheads="1"/>
          </p:cNvSpPr>
          <p:nvPr/>
        </p:nvSpPr>
        <p:spPr bwMode="auto">
          <a:xfrm>
            <a:off x="0" y="0"/>
            <a:ext cx="363616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3600">
                <a:solidFill>
                  <a:schemeClr val="accent1">
                    <a:lumMod val="75000"/>
                  </a:schemeClr>
                </a:solidFill>
              </a:rPr>
              <a:t>Solution:</a:t>
            </a:r>
          </a:p>
          <a:p>
            <a:pPr eaLnBrk="1" hangingPunct="1">
              <a:spcBef>
                <a:spcPct val="50000"/>
              </a:spcBef>
            </a:pPr>
            <a:r>
              <a:rPr lang="en-GB" sz="3600">
                <a:solidFill>
                  <a:schemeClr val="accent1">
                    <a:lumMod val="75000"/>
                  </a:schemeClr>
                </a:solidFill>
              </a:rPr>
              <a:t>i)</a:t>
            </a:r>
          </a:p>
        </p:txBody>
      </p:sp>
      <p:pic>
        <p:nvPicPr>
          <p:cNvPr id="2" name="60168674">
            <a:hlinkClick r:id="" action="ppaction://media"/>
            <a:extLst>
              <a:ext uri="{FF2B5EF4-FFF2-40B4-BE49-F238E27FC236}">
                <a16:creationId xmlns:a16="http://schemas.microsoft.com/office/drawing/2014/main" id="{3C11215C-1338-4474-B367-09E39BD24FC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64513" y="366713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55779" y="6426088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73203845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5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5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26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519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27C80B8-CD1E-4B01-B204-C805E3AF972D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27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3</a:t>
            </a:r>
          </a:p>
        </p:txBody>
      </p:sp>
      <p:grpSp>
        <p:nvGrpSpPr>
          <p:cNvPr id="29701" name="Group 8"/>
          <p:cNvGrpSpPr>
            <a:grpSpLocks/>
          </p:cNvGrpSpPr>
          <p:nvPr/>
        </p:nvGrpSpPr>
        <p:grpSpPr bwMode="auto">
          <a:xfrm>
            <a:off x="585684" y="2414158"/>
            <a:ext cx="7993062" cy="4032250"/>
            <a:chOff x="476" y="1480"/>
            <a:chExt cx="5035" cy="2540"/>
          </a:xfrm>
        </p:grpSpPr>
        <p:sp>
          <p:nvSpPr>
            <p:cNvPr id="29702" name="Rectangle 2"/>
            <p:cNvSpPr>
              <a:spLocks noChangeArrowheads="1"/>
            </p:cNvSpPr>
            <p:nvPr/>
          </p:nvSpPr>
          <p:spPr bwMode="auto">
            <a:xfrm>
              <a:off x="476" y="1480"/>
              <a:ext cx="5035" cy="2540"/>
            </a:xfrm>
            <a:prstGeom prst="rect">
              <a:avLst/>
            </a:prstGeom>
            <a:solidFill>
              <a:srgbClr val="FF99CC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graphicFrame>
          <p:nvGraphicFramePr>
            <p:cNvPr id="29703" name="Object 4"/>
            <p:cNvGraphicFramePr>
              <a:graphicFrameLocks noChangeAspect="1"/>
            </p:cNvGraphicFramePr>
            <p:nvPr/>
          </p:nvGraphicFramePr>
          <p:xfrm>
            <a:off x="612" y="1979"/>
            <a:ext cx="1707" cy="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9" name="Equation" r:id="rId7" imgW="1422400" imgH="444500" progId="Equation.3">
                    <p:embed/>
                  </p:oleObj>
                </mc:Choice>
                <mc:Fallback>
                  <p:oleObj name="Equation" r:id="rId7" imgW="1422400" imgH="444500" progId="Equation.3">
                    <p:embed/>
                    <p:pic>
                      <p:nvPicPr>
                        <p:cNvPr id="29703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1979"/>
                          <a:ext cx="1707" cy="5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4" name="Object 5"/>
            <p:cNvGraphicFramePr>
              <a:graphicFrameLocks noChangeAspect="1"/>
            </p:cNvGraphicFramePr>
            <p:nvPr/>
          </p:nvGraphicFramePr>
          <p:xfrm>
            <a:off x="567" y="1570"/>
            <a:ext cx="199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90" name="Equation" r:id="rId9" imgW="1409088" imgH="203112" progId="Equation.3">
                    <p:embed/>
                  </p:oleObj>
                </mc:Choice>
                <mc:Fallback>
                  <p:oleObj name="Equation" r:id="rId9" imgW="1409088" imgH="203112" progId="Equation.3">
                    <p:embed/>
                    <p:pic>
                      <p:nvPicPr>
                        <p:cNvPr id="29704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1570"/>
                          <a:ext cx="199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5" name="Object 7"/>
            <p:cNvGraphicFramePr>
              <a:graphicFrameLocks noChangeAspect="1"/>
            </p:cNvGraphicFramePr>
            <p:nvPr/>
          </p:nvGraphicFramePr>
          <p:xfrm>
            <a:off x="748" y="2614"/>
            <a:ext cx="3901" cy="1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91" name="Equation" r:id="rId11" imgW="3517900" imgH="1206500" progId="Equation.3">
                    <p:embed/>
                  </p:oleObj>
                </mc:Choice>
                <mc:Fallback>
                  <p:oleObj name="Equation" r:id="rId11" imgW="3517900" imgH="1206500" progId="Equation.3">
                    <p:embed/>
                    <p:pic>
                      <p:nvPicPr>
                        <p:cNvPr id="29705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8" y="2614"/>
                          <a:ext cx="3901" cy="1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700" name="Text Box 6"/>
          <p:cNvSpPr txBox="1">
            <a:spLocks noChangeArrowheads="1"/>
          </p:cNvSpPr>
          <p:nvPr/>
        </p:nvSpPr>
        <p:spPr bwMode="auto">
          <a:xfrm>
            <a:off x="478528" y="1661899"/>
            <a:ext cx="82073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ii) Now, take the solution of X(k) as input and apply inverse DFT to find x(n):</a:t>
            </a:r>
          </a:p>
        </p:txBody>
      </p:sp>
      <p:pic>
        <p:nvPicPr>
          <p:cNvPr id="2" name="60168676">
            <a:hlinkClick r:id="" action="ppaction://media"/>
            <a:extLst>
              <a:ext uri="{FF2B5EF4-FFF2-40B4-BE49-F238E27FC236}">
                <a16:creationId xmlns:a16="http://schemas.microsoft.com/office/drawing/2014/main" id="{8EB2A379-51F5-40A9-AA4F-58C446A7BC8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77213" y="457200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663178" y="6404612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9392587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3</a:t>
            </a:r>
          </a:p>
        </p:txBody>
      </p:sp>
      <p:grpSp>
        <p:nvGrpSpPr>
          <p:cNvPr id="30724" name="Group 9"/>
          <p:cNvGrpSpPr>
            <a:grpSpLocks/>
          </p:cNvGrpSpPr>
          <p:nvPr/>
        </p:nvGrpSpPr>
        <p:grpSpPr bwMode="auto">
          <a:xfrm>
            <a:off x="107504" y="1761654"/>
            <a:ext cx="8964612" cy="4608512"/>
            <a:chOff x="113" y="709"/>
            <a:chExt cx="5647" cy="2903"/>
          </a:xfrm>
        </p:grpSpPr>
        <p:sp>
          <p:nvSpPr>
            <p:cNvPr id="30726" name="Rectangle 2"/>
            <p:cNvSpPr>
              <a:spLocks noChangeArrowheads="1"/>
            </p:cNvSpPr>
            <p:nvPr/>
          </p:nvSpPr>
          <p:spPr bwMode="auto">
            <a:xfrm>
              <a:off x="113" y="709"/>
              <a:ext cx="5647" cy="2903"/>
            </a:xfrm>
            <a:prstGeom prst="rect">
              <a:avLst/>
            </a:prstGeom>
            <a:solidFill>
              <a:srgbClr val="FF99CC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graphicFrame>
          <p:nvGraphicFramePr>
            <p:cNvPr id="30727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1714959"/>
                </p:ext>
              </p:extLst>
            </p:nvPr>
          </p:nvGraphicFramePr>
          <p:xfrm>
            <a:off x="305" y="1797"/>
            <a:ext cx="5296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31" name="Equation" r:id="rId7" imgW="4953000" imgH="393700" progId="Equation.3">
                    <p:embed/>
                  </p:oleObj>
                </mc:Choice>
                <mc:Fallback>
                  <p:oleObj name="Equation" r:id="rId7" imgW="4953000" imgH="393700" progId="Equation.3">
                    <p:embed/>
                    <p:pic>
                      <p:nvPicPr>
                        <p:cNvPr id="30727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" y="1797"/>
                          <a:ext cx="5296" cy="4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28" name="Object 5"/>
            <p:cNvGraphicFramePr>
              <a:graphicFrameLocks noChangeAspect="1"/>
            </p:cNvGraphicFramePr>
            <p:nvPr/>
          </p:nvGraphicFramePr>
          <p:xfrm>
            <a:off x="305" y="1298"/>
            <a:ext cx="4739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32" name="Equation" r:id="rId9" imgW="4127500" imgH="393700" progId="Equation.3">
                    <p:embed/>
                  </p:oleObj>
                </mc:Choice>
                <mc:Fallback>
                  <p:oleObj name="Equation" r:id="rId9" imgW="4127500" imgH="393700" progId="Equation.3">
                    <p:embed/>
                    <p:pic>
                      <p:nvPicPr>
                        <p:cNvPr id="30728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" y="1298"/>
                          <a:ext cx="4739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29" name="Object 6"/>
            <p:cNvGraphicFramePr>
              <a:graphicFrameLocks noChangeAspect="1"/>
            </p:cNvGraphicFramePr>
            <p:nvPr/>
          </p:nvGraphicFramePr>
          <p:xfrm>
            <a:off x="272" y="2341"/>
            <a:ext cx="5329" cy="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33" name="Equation" r:id="rId11" imgW="5092700" imgH="393700" progId="Equation.3">
                    <p:embed/>
                  </p:oleObj>
                </mc:Choice>
                <mc:Fallback>
                  <p:oleObj name="Equation" r:id="rId11" imgW="5092700" imgH="393700" progId="Equation.3">
                    <p:embed/>
                    <p:pic>
                      <p:nvPicPr>
                        <p:cNvPr id="3072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" y="2341"/>
                          <a:ext cx="5329" cy="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0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9928548"/>
                </p:ext>
              </p:extLst>
            </p:nvPr>
          </p:nvGraphicFramePr>
          <p:xfrm>
            <a:off x="306" y="2840"/>
            <a:ext cx="5250" cy="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34" name="Equation" r:id="rId13" imgW="5016500" imgH="393700" progId="Equation.3">
                    <p:embed/>
                  </p:oleObj>
                </mc:Choice>
                <mc:Fallback>
                  <p:oleObj name="Equation" r:id="rId13" imgW="5016500" imgH="393700" progId="Equation.3">
                    <p:embed/>
                    <p:pic>
                      <p:nvPicPr>
                        <p:cNvPr id="3073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" y="2840"/>
                          <a:ext cx="5250" cy="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1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12637364"/>
                </p:ext>
              </p:extLst>
            </p:nvPr>
          </p:nvGraphicFramePr>
          <p:xfrm>
            <a:off x="294" y="3339"/>
            <a:ext cx="1089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35" name="Equation" r:id="rId15" imgW="926698" imgH="203112" progId="Equation.3">
                    <p:embed/>
                  </p:oleObj>
                </mc:Choice>
                <mc:Fallback>
                  <p:oleObj name="Equation" r:id="rId15" imgW="926698" imgH="203112" progId="Equation.3">
                    <p:embed/>
                    <p:pic>
                      <p:nvPicPr>
                        <p:cNvPr id="30731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" y="3339"/>
                          <a:ext cx="1089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725" name="Oval 10"/>
          <p:cNvSpPr>
            <a:spLocks noChangeArrowheads="1"/>
          </p:cNvSpPr>
          <p:nvPr/>
        </p:nvSpPr>
        <p:spPr bwMode="auto">
          <a:xfrm rot="16200000">
            <a:off x="1095416" y="4743450"/>
            <a:ext cx="576263" cy="2555875"/>
          </a:xfrm>
          <a:prstGeom prst="ellips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>
              <a:solidFill>
                <a:srgbClr val="FF99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2B367160-528F-4707-9102-6A9C1A02745A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  <p:pic>
        <p:nvPicPr>
          <p:cNvPr id="3" name="60168684">
            <a:hlinkClick r:id="" action="ppaction://media"/>
            <a:extLst>
              <a:ext uri="{FF2B5EF4-FFF2-40B4-BE49-F238E27FC236}">
                <a16:creationId xmlns:a16="http://schemas.microsoft.com/office/drawing/2014/main" id="{C8F71D94-E489-4D2A-B393-8643ACCC994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916863" y="457200"/>
            <a:ext cx="487362" cy="4873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1625" y="68513"/>
            <a:ext cx="1420491" cy="32311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676708717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39139BE-8C49-4783-A1A2-BE734E83D15B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29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Fourier transform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definition of DFT</a:t>
            </a:r>
          </a:p>
          <a:p>
            <a:pPr eaLnBrk="1" hangingPunct="1"/>
            <a:endParaRPr lang="en-GB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GB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GB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we can see that to compute each value of X(k) many  complex multiplications and complex additions are required. </a:t>
            </a:r>
          </a:p>
        </p:txBody>
      </p:sp>
      <p:sp>
        <p:nvSpPr>
          <p:cNvPr id="31749" name="Rectangle 4"/>
          <p:cNvSpPr>
            <a:spLocks noChangeArrowheads="1"/>
          </p:cNvSpPr>
          <p:nvPr/>
        </p:nvSpPr>
        <p:spPr bwMode="auto">
          <a:xfrm>
            <a:off x="3386138" y="3052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SG"/>
          </a:p>
        </p:txBody>
      </p:sp>
      <p:graphicFrame>
        <p:nvGraphicFramePr>
          <p:cNvPr id="31750" name="Object 5"/>
          <p:cNvGraphicFramePr>
            <a:graphicFrameLocks noChangeAspect="1"/>
          </p:cNvGraphicFramePr>
          <p:nvPr/>
        </p:nvGraphicFramePr>
        <p:xfrm>
          <a:off x="2484438" y="2565400"/>
          <a:ext cx="3017837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Equation" r:id="rId7" imgW="3022600" imgH="952500" progId="Equation.3">
                  <p:embed/>
                </p:oleObj>
              </mc:Choice>
              <mc:Fallback>
                <p:oleObj name="Equation" r:id="rId7" imgW="3022600" imgH="952500" progId="Equation.3">
                  <p:embed/>
                  <p:pic>
                    <p:nvPicPr>
                      <p:cNvPr id="3175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565400"/>
                        <a:ext cx="3017837" cy="95726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60168691">
            <a:hlinkClick r:id="" action="ppaction://media"/>
            <a:extLst>
              <a:ext uri="{FF2B5EF4-FFF2-40B4-BE49-F238E27FC236}">
                <a16:creationId xmlns:a16="http://schemas.microsoft.com/office/drawing/2014/main" id="{B511DDBF-BF1B-4CA6-9B96-5608CA76AF0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26413" y="5930900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63978362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163926F-A4BA-48D3-9C63-2A479757CC6F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3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Discrete Fourier Transform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sz="36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Discrete Fourier Transform (DFT) is a mathematical tool to obtain a </a:t>
            </a:r>
            <a:r>
              <a:rPr lang="en-GB" sz="3600" b="1" u="sng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discrete spectrum from a discrete-time signal.</a:t>
            </a:r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eaLnBrk="1" hangingPunct="1"/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/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The input is x(n) sequence and the output is a discrete value of frequencies.</a:t>
            </a:r>
          </a:p>
          <a:p>
            <a:pPr eaLnBrk="1" hangingPunct="1"/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60167859">
            <a:hlinkClick r:id="" action="ppaction://media"/>
            <a:extLst>
              <a:ext uri="{FF2B5EF4-FFF2-40B4-BE49-F238E27FC236}">
                <a16:creationId xmlns:a16="http://schemas.microsoft.com/office/drawing/2014/main" id="{D3A3628C-2E4D-49B5-8B29-137BDB40A2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64513" y="5995988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8686111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6257926-1709-4279-AD05-B9D8A4F4555F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30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rgbClr val="FFC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Fourier transform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700808"/>
            <a:ext cx="8784976" cy="4497388"/>
          </a:xfrm>
        </p:spPr>
        <p:txBody>
          <a:bodyPr/>
          <a:lstStyle/>
          <a:p>
            <a:pPr algn="just"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compute all the values of X(k), </a:t>
            </a:r>
          </a:p>
          <a:p>
            <a:pPr algn="just"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number of complex multiplications = N</a:t>
            </a:r>
            <a:r>
              <a:rPr lang="en-GB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number of complex additions = N(N – 1) </a:t>
            </a:r>
          </a:p>
          <a:p>
            <a:pPr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In total ~=2 N</a:t>
            </a:r>
            <a:r>
              <a:rPr lang="en-GB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endParaRPr lang="en-GB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requires long processing time if N is a big number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.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eaLnBrk="1" hangingPunct="1">
              <a:buFontTx/>
              <a:buNone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435966"/>
              </p:ext>
            </p:extLst>
          </p:nvPr>
        </p:nvGraphicFramePr>
        <p:xfrm>
          <a:off x="1979712" y="5013176"/>
          <a:ext cx="3187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Equation" r:id="rId7" imgW="3187700" imgH="914400" progId="Equation.3">
                  <p:embed/>
                </p:oleObj>
              </mc:Choice>
              <mc:Fallback>
                <p:oleObj name="Equation" r:id="rId7" imgW="3187700" imgH="914400" progId="Equation.3">
                  <p:embed/>
                  <p:pic>
                    <p:nvPicPr>
                      <p:cNvPr id="2355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5013176"/>
                        <a:ext cx="3187700" cy="91440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60168700">
            <a:hlinkClick r:id="" action="ppaction://media"/>
            <a:extLst>
              <a:ext uri="{FF2B5EF4-FFF2-40B4-BE49-F238E27FC236}">
                <a16:creationId xmlns:a16="http://schemas.microsoft.com/office/drawing/2014/main" id="{27709384-B1B4-4EE8-B147-18B5C6297E8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2125" y="5918200"/>
            <a:ext cx="487363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78501062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F4B0BCF-5D57-492B-891C-3511B0E4C313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31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Fast Fourier transform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5612" y="1535265"/>
            <a:ext cx="8568952" cy="4929188"/>
          </a:xfrm>
        </p:spPr>
        <p:txBody>
          <a:bodyPr/>
          <a:lstStyle/>
          <a:p>
            <a:pPr eaLnBrk="1" hangingPunct="1"/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James W. Cooley and John W. </a:t>
            </a:r>
            <a:r>
              <a:rPr lang="en-GB" sz="28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Tukey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discovered a fast algorithm to compute DFT in 1965 and it is still used today. </a:t>
            </a:r>
          </a:p>
          <a:p>
            <a:pPr algn="just" eaLnBrk="1" hangingPunct="1"/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algorithm is known as Fast Fourier transform (FFT).</a:t>
            </a:r>
          </a:p>
          <a:p>
            <a:pPr algn="just" eaLnBrk="1" hangingPunct="1"/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idea behind FFT is to reduce the number of complex operations. </a:t>
            </a:r>
          </a:p>
          <a:p>
            <a:pPr algn="just" eaLnBrk="1" hangingPunct="1"/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operations when using FFT becomes:</a:t>
            </a:r>
          </a:p>
          <a:p>
            <a:pPr algn="just" eaLnBrk="1" hangingPunct="1"/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33797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05025826"/>
              </p:ext>
            </p:extLst>
          </p:nvPr>
        </p:nvGraphicFramePr>
        <p:xfrm>
          <a:off x="3911600" y="5589240"/>
          <a:ext cx="1320800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" name="Equation" r:id="rId7" imgW="672808" imgH="393529" progId="Equation.3">
                  <p:embed/>
                </p:oleObj>
              </mc:Choice>
              <mc:Fallback>
                <p:oleObj name="Equation" r:id="rId7" imgW="672808" imgH="393529" progId="Equation.3">
                  <p:embed/>
                  <p:pic>
                    <p:nvPicPr>
                      <p:cNvPr id="3379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1600" y="5589240"/>
                        <a:ext cx="1320800" cy="77311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60168706">
            <a:hlinkClick r:id="" action="ppaction://media"/>
            <a:extLst>
              <a:ext uri="{FF2B5EF4-FFF2-40B4-BE49-F238E27FC236}">
                <a16:creationId xmlns:a16="http://schemas.microsoft.com/office/drawing/2014/main" id="{AEB138B8-7069-44BB-BBAD-3174225715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7213" y="6035675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1460" y="196066"/>
            <a:ext cx="1420491" cy="32311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070164769"/>
      </p:ext>
    </p:extLst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2C0FA5C-14E3-430E-9187-674BE27A5F6E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32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16632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Example 5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3525" y="1741639"/>
            <a:ext cx="8218488" cy="4525963"/>
          </a:xfrm>
        </p:spPr>
        <p:txBody>
          <a:bodyPr/>
          <a:lstStyle/>
          <a:p>
            <a:pPr eaLnBrk="1" hangingPunct="1"/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each machine cycle in a CPU takes 125msec, 1024 point DFT will take:</a:t>
            </a:r>
          </a:p>
          <a:p>
            <a:pPr eaLnBrk="1" hangingPunct="1"/>
            <a:endParaRPr lang="en-GB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2x(1024)</a:t>
            </a:r>
            <a:r>
              <a:rPr lang="en-GB" sz="2800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x125msec=252.144 sec</a:t>
            </a:r>
          </a:p>
          <a:p>
            <a:pPr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on the other hand using FFT algorithm:</a:t>
            </a:r>
          </a:p>
          <a:p>
            <a:pPr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(3x1024/2)xlog2(1024)x125msec=1.92 sec!!!!!</a:t>
            </a:r>
          </a:p>
          <a:p>
            <a:pPr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/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821" name="Rectangle 4"/>
          <p:cNvSpPr>
            <a:spLocks noChangeArrowheads="1"/>
          </p:cNvSpPr>
          <p:nvPr/>
        </p:nvSpPr>
        <p:spPr bwMode="auto">
          <a:xfrm>
            <a:off x="2405063" y="3048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SG"/>
          </a:p>
        </p:txBody>
      </p:sp>
      <p:pic>
        <p:nvPicPr>
          <p:cNvPr id="2" name="60168715">
            <a:hlinkClick r:id="" action="ppaction://media"/>
            <a:extLst>
              <a:ext uri="{FF2B5EF4-FFF2-40B4-BE49-F238E27FC236}">
                <a16:creationId xmlns:a16="http://schemas.microsoft.com/office/drawing/2014/main" id="{904B0B92-311D-4945-BAE2-E5AD36BBCA4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94650" y="471488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3509" y="68927"/>
            <a:ext cx="1420491" cy="323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3627134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D554292-48B2-4452-B561-D1F08AE86EB4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33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000">
                <a:solidFill>
                  <a:schemeClr val="tx2">
                    <a:lumMod val="75000"/>
                  </a:schemeClr>
                </a:solidFill>
              </a:rPr>
              <a:t>Summary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lecture covered DFT.</a:t>
            </a:r>
          </a:p>
          <a:p>
            <a:pPr eaLnBrk="1" hangingPunct="1">
              <a:lnSpc>
                <a:spcPct val="90000"/>
              </a:lnSpc>
            </a:pPr>
            <a:endParaRPr lang="en-GB" sz="2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DFT produce spectrum of the signal in discrete manner.</a:t>
            </a:r>
          </a:p>
          <a:p>
            <a:pPr eaLnBrk="1" hangingPunct="1">
              <a:lnSpc>
                <a:spcPct val="90000"/>
              </a:lnSpc>
            </a:pPr>
            <a:endParaRPr lang="en-GB" sz="2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practice, we use FFT algorithm to compute DFT.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sz="2800" dirty="0">
              <a:solidFill>
                <a:schemeClr val="tx2">
                  <a:lumMod val="75000"/>
                </a:schemeClr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GB" sz="2800" dirty="0">
              <a:solidFill>
                <a:schemeClr val="tx2">
                  <a:lumMod val="7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60168729">
            <a:hlinkClick r:id="" action="ppaction://media"/>
            <a:extLst>
              <a:ext uri="{FF2B5EF4-FFF2-40B4-BE49-F238E27FC236}">
                <a16:creationId xmlns:a16="http://schemas.microsoft.com/office/drawing/2014/main" id="{0F298127-B715-42A0-BD28-9FD35B23ACB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213" y="5970588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5128566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BE5D10B-00E7-4FAA-9ED4-3897CDE98CB6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4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“sampling” the spectrum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eaLnBrk="1" hangingPunct="1"/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following example:</a:t>
            </a:r>
          </a:p>
          <a:p>
            <a:pPr algn="ctr"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x(n) = {1, 1, 1}</a:t>
            </a:r>
          </a:p>
          <a:p>
            <a:pPr eaLnBrk="1" hangingPunct="1"/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 spectrum can simply be calculated using z transform:</a:t>
            </a:r>
          </a:p>
          <a:p>
            <a:pPr eaLnBrk="1" hangingPunct="1"/>
            <a:endParaRPr lang="en-GB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GB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GB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previous chapter, we know that</a:t>
            </a:r>
          </a:p>
          <a:p>
            <a:pPr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graphicFrame>
        <p:nvGraphicFramePr>
          <p:cNvPr id="5125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195736" y="3356992"/>
          <a:ext cx="4329113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7" imgW="1955800" imgH="203200" progId="Equation.3">
                  <p:embed/>
                </p:oleObj>
              </mc:Choice>
              <mc:Fallback>
                <p:oleObj name="Equation" r:id="rId7" imgW="1955800" imgH="203200" progId="Equation.3">
                  <p:embed/>
                  <p:pic>
                    <p:nvPicPr>
                      <p:cNvPr id="512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3356992"/>
                        <a:ext cx="4329113" cy="4238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527651"/>
              </p:ext>
            </p:extLst>
          </p:nvPr>
        </p:nvGraphicFramePr>
        <p:xfrm>
          <a:off x="2195736" y="5517232"/>
          <a:ext cx="39592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Equation" r:id="rId9" imgW="3225800" imgH="457200" progId="Equation.DSMT4">
                  <p:embed/>
                </p:oleObj>
              </mc:Choice>
              <mc:Fallback>
                <p:oleObj name="Equation" r:id="rId9" imgW="3225800" imgH="457200" progId="Equation.DSMT4">
                  <p:embed/>
                  <p:pic>
                    <p:nvPicPr>
                      <p:cNvPr id="51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5517232"/>
                        <a:ext cx="3959225" cy="56197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195736" y="3861048"/>
          <a:ext cx="3367087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11" imgW="1193800" imgH="228600" progId="Equation.3">
                  <p:embed/>
                </p:oleObj>
              </mc:Choice>
              <mc:Fallback>
                <p:oleObj name="Equation" r:id="rId11" imgW="1193800" imgH="228600" progId="Equation.3">
                  <p:embed/>
                  <p:pic>
                    <p:nvPicPr>
                      <p:cNvPr id="512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3861048"/>
                        <a:ext cx="3367087" cy="6080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8" name="Object 7"/>
          <p:cNvGraphicFramePr>
            <a:graphicFrameLocks noChangeAspect="1"/>
          </p:cNvGraphicFramePr>
          <p:nvPr/>
        </p:nvGraphicFramePr>
        <p:xfrm>
          <a:off x="6228184" y="4581128"/>
          <a:ext cx="15303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Equation" r:id="rId13" imgW="520474" imgH="203112" progId="Equation.3">
                  <p:embed/>
                </p:oleObj>
              </mc:Choice>
              <mc:Fallback>
                <p:oleObj name="Equation" r:id="rId13" imgW="520474" imgH="203112" progId="Equation.3">
                  <p:embed/>
                  <p:pic>
                    <p:nvPicPr>
                      <p:cNvPr id="512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4581128"/>
                        <a:ext cx="153035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60167863">
            <a:hlinkClick r:id="" action="ppaction://media"/>
            <a:extLst>
              <a:ext uri="{FF2B5EF4-FFF2-40B4-BE49-F238E27FC236}">
                <a16:creationId xmlns:a16="http://schemas.microsoft.com/office/drawing/2014/main" id="{3A0812F0-E62B-4D5A-9D78-66A12229DB9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256588" y="6088063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3509" y="100083"/>
            <a:ext cx="1420491" cy="32311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931959055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6D7A282-4CE4-485B-816D-F5A1049F7614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5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“sampling” the spectrum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1600200"/>
            <a:ext cx="7978775" cy="4530725"/>
          </a:xfrm>
        </p:spPr>
        <p:txBody>
          <a:bodyPr/>
          <a:lstStyle/>
          <a:p>
            <a:pPr eaLnBrk="1" hangingPunct="1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                    , we can plot the magnitude and phase spectrum as usual.</a:t>
            </a:r>
          </a:p>
          <a:p>
            <a:pPr eaLnBrk="1" hangingPunct="1"/>
            <a:endParaRPr lang="en-GB" sz="2800" dirty="0"/>
          </a:p>
          <a:p>
            <a:pPr eaLnBrk="1" hangingPunct="1"/>
            <a:endParaRPr lang="en-GB" sz="2800" dirty="0"/>
          </a:p>
          <a:p>
            <a:pPr eaLnBrk="1" hangingPunct="1"/>
            <a:endParaRPr lang="en-GB" sz="2800" dirty="0"/>
          </a:p>
          <a:p>
            <a:pPr eaLnBrk="1" hangingPunct="1"/>
            <a:endParaRPr lang="en-GB" sz="2800" dirty="0"/>
          </a:p>
          <a:p>
            <a:pPr eaLnBrk="1" hangingPunct="1"/>
            <a:endParaRPr lang="en-GB" sz="2800" dirty="0"/>
          </a:p>
          <a:p>
            <a:pPr algn="ctr" eaLnBrk="1" hangingPunct="1">
              <a:buFontTx/>
              <a:buNone/>
            </a:pPr>
            <a:r>
              <a:rPr lang="en-GB" sz="2800" dirty="0">
                <a:solidFill>
                  <a:srgbClr val="FFCC00"/>
                </a:solidFill>
              </a:rPr>
              <a:t>Fourier </a:t>
            </a:r>
          </a:p>
          <a:p>
            <a:pPr algn="ctr" eaLnBrk="1" hangingPunct="1">
              <a:buFontTx/>
              <a:buNone/>
            </a:pPr>
            <a:r>
              <a:rPr lang="en-GB" sz="2800" dirty="0">
                <a:solidFill>
                  <a:srgbClr val="FFCC00"/>
                </a:solidFill>
              </a:rPr>
              <a:t>transform</a:t>
            </a:r>
          </a:p>
        </p:txBody>
      </p:sp>
      <p:pic>
        <p:nvPicPr>
          <p:cNvPr id="22733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492375"/>
            <a:ext cx="284003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500438"/>
            <a:ext cx="3303587" cy="197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7334" name="AutoShape 6"/>
          <p:cNvSpPr>
            <a:spLocks noChangeArrowheads="1"/>
          </p:cNvSpPr>
          <p:nvPr/>
        </p:nvSpPr>
        <p:spPr bwMode="auto">
          <a:xfrm>
            <a:off x="4140200" y="4005263"/>
            <a:ext cx="1219200" cy="304800"/>
          </a:xfrm>
          <a:prstGeom prst="leftRightArrow">
            <a:avLst>
              <a:gd name="adj1" fmla="val 50000"/>
              <a:gd name="adj2" fmla="val 8000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graphicFrame>
        <p:nvGraphicFramePr>
          <p:cNvPr id="6152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2051050" y="1557338"/>
          <a:ext cx="18002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9" imgW="787058" imgH="203112" progId="Equation.3">
                  <p:embed/>
                </p:oleObj>
              </mc:Choice>
              <mc:Fallback>
                <p:oleObj name="Equation" r:id="rId9" imgW="787058" imgH="203112" progId="Equation.3">
                  <p:embed/>
                  <p:pic>
                    <p:nvPicPr>
                      <p:cNvPr id="615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557338"/>
                        <a:ext cx="1800225" cy="4651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7336" name="Text Box 8"/>
          <p:cNvSpPr txBox="1">
            <a:spLocks noChangeArrowheads="1"/>
          </p:cNvSpPr>
          <p:nvPr/>
        </p:nvSpPr>
        <p:spPr bwMode="auto">
          <a:xfrm>
            <a:off x="1042988" y="6092825"/>
            <a:ext cx="2663825" cy="3667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800" b="1" baseline="0">
                <a:solidFill>
                  <a:srgbClr val="000099"/>
                </a:solidFill>
              </a:rPr>
              <a:t>Discrete Time Signal</a:t>
            </a:r>
          </a:p>
        </p:txBody>
      </p:sp>
      <p:sp>
        <p:nvSpPr>
          <p:cNvPr id="227337" name="Text Box 9"/>
          <p:cNvSpPr txBox="1">
            <a:spLocks noChangeArrowheads="1"/>
          </p:cNvSpPr>
          <p:nvPr/>
        </p:nvSpPr>
        <p:spPr bwMode="auto">
          <a:xfrm>
            <a:off x="6084168" y="6138863"/>
            <a:ext cx="2663825" cy="6413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800" b="1" baseline="0">
                <a:solidFill>
                  <a:srgbClr val="000099"/>
                </a:solidFill>
              </a:rPr>
              <a:t>Spectrum in frequency domain</a:t>
            </a:r>
          </a:p>
        </p:txBody>
      </p:sp>
      <p:pic>
        <p:nvPicPr>
          <p:cNvPr id="2" name="60167869">
            <a:hlinkClick r:id="" action="ppaction://media"/>
            <a:extLst>
              <a:ext uri="{FF2B5EF4-FFF2-40B4-BE49-F238E27FC236}">
                <a16:creationId xmlns:a16="http://schemas.microsoft.com/office/drawing/2014/main" id="{CDC17CDF-8FF0-4B27-80FF-EC45BAC14BE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74063" y="379413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29458" y="26135"/>
            <a:ext cx="1420491" cy="32311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30653989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7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7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7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7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7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7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87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27334" grpId="0" animBg="1"/>
      <p:bldP spid="227336" grpId="0" animBg="1"/>
      <p:bldP spid="2273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9C1BCB4-C447-4DA1-8453-95DF7402FE60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6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“sampling” the spectrum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700808"/>
            <a:ext cx="8856662" cy="4857750"/>
          </a:xfrm>
        </p:spPr>
        <p:txBody>
          <a:bodyPr/>
          <a:lstStyle/>
          <a:p>
            <a:pPr eaLnBrk="1" hangingPunct="1">
              <a:defRPr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DFT, we simply “sample” the spectrum.</a:t>
            </a:r>
          </a:p>
          <a:p>
            <a:pPr eaLnBrk="1" hangingPunct="1">
              <a:defRPr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take </a:t>
            </a:r>
            <a:r>
              <a:rPr lang="en-GB" sz="2800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frequency samples between 0 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   2.</a:t>
            </a:r>
          </a:p>
          <a:p>
            <a:pPr eaLnBrk="1" hangingPunct="1">
              <a:defRPr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Hence, the spectrum X(</a:t>
            </a:r>
            <a:r>
              <a:rPr lang="en-GB" sz="28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e</a:t>
            </a:r>
            <a:r>
              <a:rPr lang="en-GB" sz="2800" baseline="300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j</a:t>
            </a:r>
            <a:r>
              <a:rPr lang="en-GB" sz="2800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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) is sampled to produce: </a:t>
            </a:r>
          </a:p>
          <a:p>
            <a:pPr marL="0" indent="0" eaLnBrk="1" hangingPunct="1">
              <a:buFontTx/>
              <a:buNone/>
              <a:defRPr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      </a:t>
            </a:r>
          </a:p>
          <a:p>
            <a:pPr eaLnBrk="1" hangingPunct="1">
              <a:defRPr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if we have 8 samples between 0 £ w £ 2p, the frequency interval will be:</a:t>
            </a:r>
          </a:p>
          <a:p>
            <a:pPr eaLnBrk="1" hangingPunct="1">
              <a:defRPr/>
            </a:pPr>
            <a:endParaRPr lang="en-GB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GB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interval is called the </a:t>
            </a:r>
            <a:r>
              <a:rPr lang="en-GB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resolution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itchFamily="18" charset="2"/>
            </a:endParaRPr>
          </a:p>
          <a:p>
            <a:pPr eaLnBrk="1" hangingPunct="1">
              <a:buFontTx/>
              <a:buNone/>
              <a:defRPr/>
            </a:pPr>
            <a:endParaRPr lang="en-GB" dirty="0">
              <a:solidFill>
                <a:schemeClr val="accent1">
                  <a:lumMod val="75000"/>
                </a:schemeClr>
              </a:solidFill>
              <a:cs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7173" name="Object 4"/>
          <p:cNvGraphicFramePr>
            <a:graphicFrameLocks noChangeAspect="1"/>
          </p:cNvGraphicFramePr>
          <p:nvPr/>
        </p:nvGraphicFramePr>
        <p:xfrm>
          <a:off x="611560" y="3356992"/>
          <a:ext cx="64770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Equation" r:id="rId7" imgW="749300" imgH="457200" progId="Equation.3">
                  <p:embed/>
                </p:oleObj>
              </mc:Choice>
              <mc:Fallback>
                <p:oleObj name="Equation" r:id="rId7" imgW="749300" imgH="457200" progId="Equation.3">
                  <p:embed/>
                  <p:pic>
                    <p:nvPicPr>
                      <p:cNvPr id="717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3356992"/>
                        <a:ext cx="647700" cy="3952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1"/>
          <p:cNvGraphicFramePr>
            <a:graphicFrameLocks noChangeAspect="1"/>
          </p:cNvGraphicFramePr>
          <p:nvPr/>
        </p:nvGraphicFramePr>
        <p:xfrm>
          <a:off x="683568" y="4797152"/>
          <a:ext cx="2540000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Equation" r:id="rId9" imgW="1459866" imgH="393529" progId="Equation.3">
                  <p:embed/>
                </p:oleObj>
              </mc:Choice>
              <mc:Fallback>
                <p:oleObj name="Equation" r:id="rId9" imgW="1459866" imgH="393529" progId="Equation.3">
                  <p:embed/>
                  <p:pic>
                    <p:nvPicPr>
                      <p:cNvPr id="717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4797152"/>
                        <a:ext cx="2540000" cy="684213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60167876">
            <a:hlinkClick r:id="" action="ppaction://media"/>
            <a:extLst>
              <a:ext uri="{FF2B5EF4-FFF2-40B4-BE49-F238E27FC236}">
                <a16:creationId xmlns:a16="http://schemas.microsoft.com/office/drawing/2014/main" id="{6A14005A-4295-4BC6-A90A-B971CE48A87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96275" y="5957888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96323314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3931AED-E8C3-4D5A-BFCD-D4976D69D0AB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7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8195" name="Rectangle 10"/>
          <p:cNvSpPr>
            <a:spLocks noChangeArrowheads="1"/>
          </p:cNvSpPr>
          <p:nvPr/>
        </p:nvSpPr>
        <p:spPr bwMode="auto">
          <a:xfrm>
            <a:off x="594027" y="1582737"/>
            <a:ext cx="6840537" cy="4032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“sampling” the spectrum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5516563"/>
            <a:ext cx="7761287" cy="576262"/>
          </a:xfrm>
        </p:spPr>
        <p:txBody>
          <a:bodyPr/>
          <a:lstStyle/>
          <a:p>
            <a:pPr eaLnBrk="1" hangingPunct="1"/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 at frequency domain for N = 8 </a:t>
            </a:r>
          </a:p>
          <a:p>
            <a:pPr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30404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974725" y="2108200"/>
          <a:ext cx="6175375" cy="316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Visio" r:id="rId7" imgW="4967021" imgH="2700528" progId="Visio.Drawing.11">
                  <p:embed/>
                </p:oleObj>
              </mc:Choice>
              <mc:Fallback>
                <p:oleObj name="Visio" r:id="rId7" imgW="4967021" imgH="2700528" progId="Visio.Drawing.11">
                  <p:embed/>
                  <p:pic>
                    <p:nvPicPr>
                      <p:cNvPr id="2304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2108200"/>
                        <a:ext cx="6175375" cy="316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5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974725" y="2349500"/>
          <a:ext cx="6175375" cy="166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Visio" r:id="rId9" imgW="4967021" imgH="1417320" progId="Visio.Drawing.11">
                  <p:embed/>
                </p:oleObj>
              </mc:Choice>
              <mc:Fallback>
                <p:oleObj name="Visio" r:id="rId9" imgW="4967021" imgH="1417320" progId="Visio.Drawing.11">
                  <p:embed/>
                  <p:pic>
                    <p:nvPicPr>
                      <p:cNvPr id="2304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2349500"/>
                        <a:ext cx="6175375" cy="166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406" name="Text Box 6"/>
          <p:cNvSpPr txBox="1">
            <a:spLocks noChangeArrowheads="1"/>
          </p:cNvSpPr>
          <p:nvPr/>
        </p:nvSpPr>
        <p:spPr bwMode="auto">
          <a:xfrm>
            <a:off x="2627784" y="1438469"/>
            <a:ext cx="1223962" cy="5810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="1" dirty="0">
                <a:solidFill>
                  <a:schemeClr val="accent2"/>
                </a:solidFill>
              </a:rPr>
              <a:t>Frequency  resolution</a:t>
            </a:r>
          </a:p>
        </p:txBody>
      </p:sp>
      <p:sp>
        <p:nvSpPr>
          <p:cNvPr id="230407" name="Line 7"/>
          <p:cNvSpPr>
            <a:spLocks noChangeShapeType="1"/>
          </p:cNvSpPr>
          <p:nvPr/>
        </p:nvSpPr>
        <p:spPr bwMode="auto">
          <a:xfrm flipH="1">
            <a:off x="2051050" y="1989138"/>
            <a:ext cx="792163" cy="433387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230408" name="Text Box 8"/>
          <p:cNvSpPr txBox="1">
            <a:spLocks noChangeArrowheads="1"/>
          </p:cNvSpPr>
          <p:nvPr/>
        </p:nvSpPr>
        <p:spPr bwMode="auto">
          <a:xfrm>
            <a:off x="6263444" y="3611116"/>
            <a:ext cx="2376561" cy="1077218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="1" dirty="0"/>
              <a:t>Frequency axis is normalized, therefore only the frequency index will be used.</a:t>
            </a:r>
          </a:p>
        </p:txBody>
      </p:sp>
      <p:sp>
        <p:nvSpPr>
          <p:cNvPr id="230409" name="Oval 9"/>
          <p:cNvSpPr>
            <a:spLocks noChangeArrowheads="1"/>
          </p:cNvSpPr>
          <p:nvPr/>
        </p:nvSpPr>
        <p:spPr bwMode="auto">
          <a:xfrm>
            <a:off x="1258888" y="3429000"/>
            <a:ext cx="4752975" cy="720725"/>
          </a:xfrm>
          <a:prstGeom prst="ellipse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pic>
        <p:nvPicPr>
          <p:cNvPr id="2" name="60167881">
            <a:hlinkClick r:id="" action="ppaction://media"/>
            <a:extLst>
              <a:ext uri="{FF2B5EF4-FFF2-40B4-BE49-F238E27FC236}">
                <a16:creationId xmlns:a16="http://schemas.microsoft.com/office/drawing/2014/main" id="{356D081C-37C2-4BD7-9846-5FFDD30E133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56588" y="5970588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23509" y="92249"/>
            <a:ext cx="1420491" cy="32311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689493109"/>
      </p:ext>
    </p:extLst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0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0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0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30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0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230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0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9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30406" grpId="0" animBg="1"/>
      <p:bldP spid="230407" grpId="0" animBg="1"/>
      <p:bldP spid="230408" grpId="0" animBg="1"/>
      <p:bldP spid="23040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BD156EA-C371-42C3-BA5D-52388C61DAFD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8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9219" name="Rectangle 7"/>
          <p:cNvSpPr>
            <a:spLocks noChangeArrowheads="1"/>
          </p:cNvSpPr>
          <p:nvPr/>
        </p:nvSpPr>
        <p:spPr bwMode="auto">
          <a:xfrm>
            <a:off x="395288" y="1989138"/>
            <a:ext cx="6624637" cy="39608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640"/>
            <a:ext cx="8686800" cy="11430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“sampling” the spectrum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761288" cy="4525963"/>
          </a:xfrm>
        </p:spPr>
        <p:txBody>
          <a:bodyPr/>
          <a:lstStyle/>
          <a:p>
            <a:pPr eaLnBrk="1" hangingPunct="1"/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 that N = 8 and sampling frequency is 8kHz.</a:t>
            </a:r>
          </a:p>
          <a:p>
            <a:pPr eaLnBrk="1" hangingPunct="1">
              <a:buFontTx/>
              <a:buNone/>
            </a:pPr>
            <a:endParaRPr lang="en-GB" sz="2800" dirty="0"/>
          </a:p>
        </p:txBody>
      </p:sp>
      <p:graphicFrame>
        <p:nvGraphicFramePr>
          <p:cNvPr id="231428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93725" y="2490788"/>
          <a:ext cx="6175375" cy="297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Visio" r:id="rId7" imgW="5225491" imgH="2669743" progId="Visio.Drawing.11">
                  <p:embed/>
                </p:oleObj>
              </mc:Choice>
              <mc:Fallback>
                <p:oleObj name="Visio" r:id="rId7" imgW="5225491" imgH="2669743" progId="Visio.Drawing.11">
                  <p:embed/>
                  <p:pic>
                    <p:nvPicPr>
                      <p:cNvPr id="2314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725" y="2490788"/>
                        <a:ext cx="6175375" cy="297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29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11188" y="2708275"/>
          <a:ext cx="6175375" cy="154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Visio" r:id="rId9" imgW="5225491" imgH="1382878" progId="Visio.Drawing.11">
                  <p:embed/>
                </p:oleObj>
              </mc:Choice>
              <mc:Fallback>
                <p:oleObj name="Visio" r:id="rId9" imgW="5225491" imgH="1382878" progId="Visio.Drawing.11">
                  <p:embed/>
                  <p:pic>
                    <p:nvPicPr>
                      <p:cNvPr id="2314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708275"/>
                        <a:ext cx="6175375" cy="154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60167884">
            <a:hlinkClick r:id="" action="ppaction://media"/>
            <a:extLst>
              <a:ext uri="{FF2B5EF4-FFF2-40B4-BE49-F238E27FC236}">
                <a16:creationId xmlns:a16="http://schemas.microsoft.com/office/drawing/2014/main" id="{D0EA9CC8-F787-4386-B56B-79DEA300915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26450" y="6127750"/>
            <a:ext cx="487363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6204" y="123069"/>
            <a:ext cx="1420491" cy="32311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0187870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31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70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3EC3095-6782-474D-85B7-48B8F33CB854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9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“sampling” the spectrum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algn="ctr" eaLnBrk="1" hangingPunct="1">
              <a:buFontTx/>
              <a:buNone/>
            </a:pPr>
            <a:r>
              <a:rPr lang="en-GB" dirty="0"/>
              <a:t>Fourier </a:t>
            </a:r>
          </a:p>
          <a:p>
            <a:pPr algn="ctr" eaLnBrk="1" hangingPunct="1">
              <a:buFontTx/>
              <a:buNone/>
            </a:pPr>
            <a:r>
              <a:rPr lang="en-GB" dirty="0"/>
              <a:t>transform</a:t>
            </a:r>
          </a:p>
        </p:txBody>
      </p:sp>
      <p:sp>
        <p:nvSpPr>
          <p:cNvPr id="11269" name="AutoShape 4"/>
          <p:cNvSpPr>
            <a:spLocks noChangeArrowheads="1"/>
          </p:cNvSpPr>
          <p:nvPr/>
        </p:nvSpPr>
        <p:spPr bwMode="auto">
          <a:xfrm>
            <a:off x="3962400" y="3505200"/>
            <a:ext cx="1219200" cy="304800"/>
          </a:xfrm>
          <a:prstGeom prst="leftRightArrow">
            <a:avLst>
              <a:gd name="adj1" fmla="val 50000"/>
              <a:gd name="adj2" fmla="val 8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pic>
        <p:nvPicPr>
          <p:cNvPr id="1127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863" y="2159000"/>
            <a:ext cx="284638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708275"/>
            <a:ext cx="3297238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0" y="1737797"/>
            <a:ext cx="438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Discrete  Frequency Values in terms of k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6934" y="607960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Frequency Domain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6310" y="2221641"/>
            <a:ext cx="356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Discrete Time Values in term of 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0739" y="5879068"/>
            <a:ext cx="15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Time Domain</a:t>
            </a:r>
          </a:p>
        </p:txBody>
      </p:sp>
      <p:pic>
        <p:nvPicPr>
          <p:cNvPr id="3" name="60167893">
            <a:hlinkClick r:id="" action="ppaction://media"/>
            <a:extLst>
              <a:ext uri="{FF2B5EF4-FFF2-40B4-BE49-F238E27FC236}">
                <a16:creationId xmlns:a16="http://schemas.microsoft.com/office/drawing/2014/main" id="{E9C6E429-167B-44C8-9234-EE93DDE9B7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9600" y="419100"/>
            <a:ext cx="487363" cy="4873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094559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-815176248"/>
  <p:tag name="ARTICULATE_SLIDE_COUNT" val="33"/>
  <p:tag name="ARTICULATE_DESIGN_ID_MEDIAN" val="piw414Lc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2651</TotalTime>
  <Words>3279</Words>
  <Application>Microsoft Office PowerPoint</Application>
  <PresentationFormat>On-screen Show (4:3)</PresentationFormat>
  <Paragraphs>485</Paragraphs>
  <Slides>33</Slides>
  <Notes>33</Notes>
  <HiddenSlides>0</HiddenSlides>
  <MMClips>33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 Unicode MS</vt:lpstr>
      <vt:lpstr>Arial</vt:lpstr>
      <vt:lpstr>Calibri</vt:lpstr>
      <vt:lpstr>Cambria Math</vt:lpstr>
      <vt:lpstr>Symbol</vt:lpstr>
      <vt:lpstr>Times New Roman</vt:lpstr>
      <vt:lpstr>Tw Cen MT</vt:lpstr>
      <vt:lpstr>Wingdings</vt:lpstr>
      <vt:lpstr>Wingdings 2</vt:lpstr>
      <vt:lpstr>Median</vt:lpstr>
      <vt:lpstr>Equation</vt:lpstr>
      <vt:lpstr>Visio</vt:lpstr>
      <vt:lpstr>DIGITAL SIGNAL PROCESSING Chapter 7</vt:lpstr>
      <vt:lpstr>Understand how the discrete Fourier transform (DFT) of a signal may be obtained.</vt:lpstr>
      <vt:lpstr>Discrete Fourier Transform</vt:lpstr>
      <vt:lpstr>Effect of “sampling” the spectrum</vt:lpstr>
      <vt:lpstr>Effect of “sampling” the spectrum</vt:lpstr>
      <vt:lpstr>Effect of “sampling” the spectrum</vt:lpstr>
      <vt:lpstr>Effect of “sampling” the spectrum</vt:lpstr>
      <vt:lpstr>Effect of “sampling” the spectrum</vt:lpstr>
      <vt:lpstr>Effect of “sampling” the spectrum</vt:lpstr>
      <vt:lpstr>Effect of “sampling” the spectrum</vt:lpstr>
      <vt:lpstr>Effect of the time sampling</vt:lpstr>
      <vt:lpstr>Effect of “frequency sampling” the spectrum</vt:lpstr>
      <vt:lpstr>Effect of “frequency sampling” on the spectrum</vt:lpstr>
      <vt:lpstr>Effect of “sampling” the spectrum</vt:lpstr>
      <vt:lpstr>Fourier Transform</vt:lpstr>
      <vt:lpstr>Definition of Discrete Fourier transform</vt:lpstr>
      <vt:lpstr>Conventions used</vt:lpstr>
      <vt:lpstr>Example 2</vt:lpstr>
      <vt:lpstr>PowerPoint Presentation</vt:lpstr>
      <vt:lpstr>PowerPoint Presentation</vt:lpstr>
      <vt:lpstr>Example-2</vt:lpstr>
      <vt:lpstr>Example-2</vt:lpstr>
      <vt:lpstr>Example-2</vt:lpstr>
      <vt:lpstr>PowerPoint Presentation</vt:lpstr>
      <vt:lpstr>Example 3</vt:lpstr>
      <vt:lpstr>PowerPoint Presentation</vt:lpstr>
      <vt:lpstr>Example 3</vt:lpstr>
      <vt:lpstr>Example 3</vt:lpstr>
      <vt:lpstr>Fast Fourier transform</vt:lpstr>
      <vt:lpstr>Fast Fourier transform</vt:lpstr>
      <vt:lpstr>Fast Fourier transform</vt:lpstr>
      <vt:lpstr>Example 5</vt:lpstr>
      <vt:lpstr>Summary</vt:lpstr>
    </vt:vector>
  </TitlesOfParts>
  <Company>Singapore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Promotion 2010</dc:title>
  <dc:creator>Teo Chin Heng</dc:creator>
  <cp:lastModifiedBy>Teo Chin Heng</cp:lastModifiedBy>
  <cp:revision>207</cp:revision>
  <dcterms:created xsi:type="dcterms:W3CDTF">2010-12-02T06:38:30Z</dcterms:created>
  <dcterms:modified xsi:type="dcterms:W3CDTF">2021-10-12T03:46:45Z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54F9AA37-B9E0-43F3-8984-83D0BB790706</vt:lpwstr>
  </property>
  <property fmtid="{D5CDD505-2E9C-101B-9397-08002B2CF9AE}" pid="3" name="ArticulatePath">
    <vt:lpwstr>ET0096-07-NEw</vt:lpwstr>
  </property>
</Properties>
</file>